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64" r:id="rId3"/>
    <p:sldId id="266" r:id="rId4"/>
    <p:sldId id="260" r:id="rId5"/>
    <p:sldId id="261" r:id="rId6"/>
    <p:sldId id="267" r:id="rId7"/>
  </p:sldIdLst>
  <p:sldSz cx="12192000" cy="6858000"/>
  <p:notesSz cx="6797675" cy="992822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B8"/>
    <a:srgbClr val="0099A7"/>
    <a:srgbClr val="FF00FF"/>
    <a:srgbClr val="A6B7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C0DC59-F15B-4CC0-8F14-86771111960C}" type="datetimeFigureOut">
              <a:rPr lang="uk-UA" smtClean="0"/>
              <a:t>13.05.2021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CD0E37-A9F2-4BB1-B12E-6A2BFC3E360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7730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D0E37-A9F2-4BB1-B12E-6A2BFC3E3608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0101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D0E37-A9F2-4BB1-B12E-6A2BFC3E3608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4479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13.05.2021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211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13.05.2021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2687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13.05.2021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991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13.05.2021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5786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13.05.2021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0068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13.05.2021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0791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13.05.2021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3057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13.05.2021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1349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13.05.2021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1409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1B68959-52E3-41E5-89E6-DF14FCEF2673}" type="datetimeFigureOut">
              <a:rPr lang="uk-UA" smtClean="0"/>
              <a:t>13.05.2021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0305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13.05.2021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1539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1B68959-52E3-41E5-89E6-DF14FCEF2673}" type="datetimeFigureOut">
              <a:rPr lang="uk-UA" smtClean="0"/>
              <a:t>13.05.2021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4723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5000" b="1" dirty="0" smtClean="0">
                <a:solidFill>
                  <a:srgbClr val="0099A7"/>
                </a:solidFill>
              </a:rPr>
              <a:t>Зведені дані щодо випадків побічних реакцій після застосування вакцин та туберкуліну </a:t>
            </a:r>
            <a:br>
              <a:rPr lang="uk-UA" sz="5000" b="1" dirty="0" smtClean="0">
                <a:solidFill>
                  <a:srgbClr val="0099A7"/>
                </a:solidFill>
              </a:rPr>
            </a:br>
            <a:r>
              <a:rPr lang="uk-UA" sz="5000" b="1" dirty="0" smtClean="0">
                <a:solidFill>
                  <a:srgbClr val="0099A7"/>
                </a:solidFill>
              </a:rPr>
              <a:t>за І квартал 2021 року</a:t>
            </a:r>
            <a:endParaRPr lang="uk-UA" sz="5000" b="1" dirty="0">
              <a:solidFill>
                <a:srgbClr val="0099A7"/>
              </a:solidFill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097280" y="4591136"/>
            <a:ext cx="10058400" cy="1143000"/>
          </a:xfrm>
        </p:spPr>
        <p:txBody>
          <a:bodyPr>
            <a:normAutofit/>
          </a:bodyPr>
          <a:lstStyle/>
          <a:p>
            <a:r>
              <a:rPr lang="en-US" sz="2200" b="1" dirty="0" smtClean="0">
                <a:solidFill>
                  <a:srgbClr val="0070B8"/>
                </a:solidFill>
              </a:rPr>
              <a:t> </a:t>
            </a:r>
          </a:p>
          <a:p>
            <a:r>
              <a:rPr lang="uk-UA" sz="2200" b="1" dirty="0" smtClean="0">
                <a:solidFill>
                  <a:srgbClr val="0070B8"/>
                </a:solidFill>
              </a:rPr>
              <a:t>Департамент </a:t>
            </a:r>
            <a:r>
              <a:rPr lang="uk-UA" sz="2200" b="1" dirty="0">
                <a:solidFill>
                  <a:srgbClr val="0070B8"/>
                </a:solidFill>
              </a:rPr>
              <a:t>ф</a:t>
            </a:r>
            <a:r>
              <a:rPr lang="uk-UA" sz="2200" b="1" dirty="0" smtClean="0">
                <a:solidFill>
                  <a:srgbClr val="0070B8"/>
                </a:solidFill>
              </a:rPr>
              <a:t>армаконагляду</a:t>
            </a:r>
          </a:p>
          <a:p>
            <a:endParaRPr lang="uk-UA" b="1" dirty="0">
              <a:solidFill>
                <a:srgbClr val="0070B8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914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1046205" y="840258"/>
            <a:ext cx="10109475" cy="5272217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4958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Зведені дані про випадки побічних реакцій (далі - ПР)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після застосування вакцин та туберкуліну за І квартал 2021 року узагальнено Департаментом фармаконагляду Державного експертного центру МОЗ України на підставі отриманої інформації з 2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uk-UA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областей України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 міста Києва.</a:t>
            </a:r>
            <a:r>
              <a:rPr lang="uk-UA" sz="1800" dirty="0"/>
              <a:t> </a:t>
            </a:r>
            <a:r>
              <a:rPr lang="uk-UA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При узагальнені інформації було враховано тип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вакцини та туберкуліну, </a:t>
            </a:r>
            <a:r>
              <a:rPr lang="uk-UA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серія, виробник, кількість імунізованих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осіб/проведеної </a:t>
            </a:r>
            <a:r>
              <a:rPr lang="uk-UA" sz="1800" dirty="0" err="1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туберкулінодіагностики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uk-UA" sz="1800" dirty="0" smtClean="0"/>
              <a:t> </a:t>
            </a:r>
          </a:p>
          <a:p>
            <a:pPr indent="44958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Частота випадків ПР </a:t>
            </a:r>
            <a:r>
              <a:rPr lang="uk-UA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 клінічними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проявами розраховувалась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як співвідношення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кількості осіб, у яких виникли прояви ПР у період після застосування вакцин/туберкуліну до кількості осіб, які отримали щеплення/проведення туберкулінодіагностики протягом звітного періоду,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що виражена у відсотках.</a:t>
            </a:r>
          </a:p>
          <a:p>
            <a:pPr indent="44958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Відповідно до класифікації несприятливих подій після імунізації (далі - НППІ</a:t>
            </a: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), </a:t>
            </a:r>
            <a:r>
              <a:rPr lang="uk-UA" dirty="0"/>
              <a:t>к</a:t>
            </a:r>
            <a:r>
              <a:rPr lang="uk-UA" dirty="0" smtClean="0"/>
              <a:t>лінічні </a:t>
            </a:r>
            <a:r>
              <a:rPr lang="uk-UA" dirty="0"/>
              <a:t>прояви ПР, що </a:t>
            </a:r>
            <a:r>
              <a:rPr lang="uk-UA" dirty="0" smtClean="0"/>
              <a:t>представлені в узагальнених даних по Україні, </a:t>
            </a:r>
            <a:r>
              <a:rPr lang="uk-UA" dirty="0"/>
              <a:t>пов’язані з властивостями вакцин та туберкуліну внаслідок дії активних компонентів та/або допоміжних речовин у їх складі. </a:t>
            </a:r>
            <a:r>
              <a:rPr lang="uk-UA" dirty="0" smtClean="0"/>
              <a:t>За звітний період представлена інформація </a:t>
            </a:r>
            <a:r>
              <a:rPr lang="uk-UA" dirty="0"/>
              <a:t>про 1 випадок </a:t>
            </a:r>
            <a:r>
              <a:rPr lang="uk-UA" dirty="0" smtClean="0"/>
              <a:t>НППІ </a:t>
            </a:r>
            <a:r>
              <a:rPr lang="uk-UA" dirty="0"/>
              <a:t>при застосуванні </a:t>
            </a:r>
            <a:r>
              <a:rPr lang="uk-UA" dirty="0" smtClean="0"/>
              <a:t>комбінованої вакцини для профілактики дифтерії, кашлюку, правця, гепатиту В та захворювань, збудником яких є </a:t>
            </a:r>
            <a:r>
              <a:rPr lang="en-US" dirty="0" smtClean="0"/>
              <a:t>HAEMOPHILUS </a:t>
            </a:r>
            <a:r>
              <a:rPr lang="en-US" dirty="0"/>
              <a:t>INFLUENZAE</a:t>
            </a:r>
            <a:r>
              <a:rPr lang="uk-UA" dirty="0"/>
              <a:t> ТИПУ </a:t>
            </a:r>
            <a:r>
              <a:rPr lang="en-US" dirty="0" smtClean="0"/>
              <a:t>B</a:t>
            </a:r>
            <a:r>
              <a:rPr lang="uk-UA" dirty="0"/>
              <a:t> </a:t>
            </a:r>
            <a:r>
              <a:rPr lang="uk-UA" dirty="0" smtClean="0"/>
              <a:t>(</a:t>
            </a:r>
            <a:r>
              <a:rPr lang="uk-UA" dirty="0" err="1" smtClean="0"/>
              <a:t>АКДП+НІВ+гепВ</a:t>
            </a:r>
            <a:r>
              <a:rPr lang="uk-UA" dirty="0" smtClean="0"/>
              <a:t>), </a:t>
            </a:r>
            <a:r>
              <a:rPr lang="uk-UA" dirty="0"/>
              <a:t>що за класифікацією НППІ відноситься </a:t>
            </a:r>
            <a:r>
              <a:rPr lang="uk-UA" dirty="0" smtClean="0"/>
              <a:t> </a:t>
            </a:r>
            <a:r>
              <a:rPr lang="uk-UA" dirty="0"/>
              <a:t>до програмної   </a:t>
            </a:r>
            <a:r>
              <a:rPr lang="uk-UA" dirty="0" smtClean="0"/>
              <a:t>помилки,  пов’язаної </a:t>
            </a:r>
            <a:r>
              <a:rPr lang="uk-UA" dirty="0"/>
              <a:t>з невідповідним використанням </a:t>
            </a:r>
            <a:r>
              <a:rPr lang="uk-UA" dirty="0" smtClean="0"/>
              <a:t>вакцини згідно з вимогами інструкції для медичного застосування.</a:t>
            </a:r>
            <a:r>
              <a:rPr lang="en-US" dirty="0"/>
              <a:t> </a:t>
            </a:r>
            <a:endParaRPr lang="uk-UA" sz="18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591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598" y="1724966"/>
            <a:ext cx="109975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/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Інформація щодо частоти клінічних проявів 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 після застосування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різних типів вакцин, туберкуліну за І 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квартал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2021 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року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представлена нижчі на слайдах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168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084308"/>
              </p:ext>
            </p:extLst>
          </p:nvPr>
        </p:nvGraphicFramePr>
        <p:xfrm>
          <a:off x="0" y="682399"/>
          <a:ext cx="12167286" cy="6020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7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37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81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22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58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6940">
                <a:tc row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Назва</a:t>
                      </a:r>
                      <a:r>
                        <a:rPr lang="uk-UA" baseline="0" dirty="0" smtClean="0"/>
                        <a:t> препарату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</a:t>
                      </a:r>
                      <a:r>
                        <a:rPr lang="uk-UA" baseline="0" dirty="0" smtClean="0"/>
                        <a:t> імунізованих осіб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 ПР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2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Місцеві прояви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Загальні прояви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Інші </a:t>
                      </a:r>
                      <a:r>
                        <a:rPr lang="uk-UA" dirty="0" smtClean="0"/>
                        <a:t>прояви ПР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2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639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НІВ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172465</a:t>
                      </a:r>
                      <a:endParaRPr lang="uk-UA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0,11%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smtClean="0"/>
                        <a:t>0,003%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868">
                <a:tc>
                  <a:txBody>
                    <a:bodyPr/>
                    <a:lstStyle/>
                    <a:p>
                      <a:r>
                        <a:rPr lang="uk-UA" sz="1400" dirty="0" err="1" smtClean="0"/>
                        <a:t>АаКДП</a:t>
                      </a:r>
                      <a:r>
                        <a:rPr lang="uk-UA" sz="1400" dirty="0" smtClean="0"/>
                        <a:t> (зменшений вміст)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3328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0,060%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4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err="1" smtClean="0"/>
                        <a:t>АаКДП</a:t>
                      </a:r>
                      <a:r>
                        <a:rPr lang="uk-UA" sz="1400" dirty="0" smtClean="0"/>
                        <a:t> (зменшений вміст)-ІПВ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265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</a:t>
                      </a:r>
                      <a:r>
                        <a:rPr lang="en-US" sz="1400" dirty="0" smtClean="0"/>
                        <a:t>00</a:t>
                      </a:r>
                      <a:r>
                        <a:rPr lang="uk-UA" sz="1400" dirty="0" smtClean="0"/>
                        <a:t>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1551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АДП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47035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0,705%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0,370%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0,010%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314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АДП-М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355881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0,905%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0,318%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0014">
                <a:tc>
                  <a:txBody>
                    <a:bodyPr/>
                    <a:lstStyle/>
                    <a:p>
                      <a:r>
                        <a:rPr lang="uk-UA" sz="1400" dirty="0" err="1" smtClean="0"/>
                        <a:t>АКаДП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13053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</a:t>
                      </a:r>
                      <a:r>
                        <a:rPr lang="en-US" sz="1400" dirty="0" smtClean="0"/>
                        <a:t>,</a:t>
                      </a:r>
                      <a:r>
                        <a:rPr lang="uk-UA" sz="1400" dirty="0" smtClean="0"/>
                        <a:t>230%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0,260%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9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err="1" smtClean="0"/>
                        <a:t>АКаДП</a:t>
                      </a:r>
                      <a:r>
                        <a:rPr lang="uk-UA" sz="1400" dirty="0" smtClean="0"/>
                        <a:t>-ІПВ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17246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0,100%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0,070%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0,005%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23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err="1" smtClean="0"/>
                        <a:t>АКаДП</a:t>
                      </a:r>
                      <a:r>
                        <a:rPr lang="uk-UA" sz="1400" dirty="0" smtClean="0"/>
                        <a:t>-ІПВ-НІВ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11032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0,226%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0,190%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0,027%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37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err="1" smtClean="0"/>
                        <a:t>АКаДП</a:t>
                      </a:r>
                      <a:r>
                        <a:rPr lang="uk-UA" sz="1400" dirty="0" smtClean="0"/>
                        <a:t>-ІПВ-НІВ-</a:t>
                      </a:r>
                      <a:r>
                        <a:rPr lang="uk-UA" sz="1400" dirty="0" err="1" smtClean="0"/>
                        <a:t>гепВ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22406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,111%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0,134%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0,013%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1356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АКДП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58180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</a:t>
                      </a:r>
                      <a:r>
                        <a:rPr lang="en-US" sz="1400" dirty="0" smtClean="0"/>
                        <a:t>,</a:t>
                      </a:r>
                      <a:r>
                        <a:rPr lang="uk-UA" sz="1400" dirty="0" smtClean="0"/>
                        <a:t>176%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</a:t>
                      </a:r>
                      <a:r>
                        <a:rPr lang="en-US" sz="1400" dirty="0" smtClean="0"/>
                        <a:t>,</a:t>
                      </a:r>
                      <a:r>
                        <a:rPr lang="uk-UA" sz="1400" dirty="0" smtClean="0"/>
                        <a:t>632%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0,163%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Антирабічний</a:t>
                      </a:r>
                      <a:r>
                        <a:rPr lang="uk-UA" sz="1400" baseline="0" dirty="0" smtClean="0"/>
                        <a:t> імуноглобулін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202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0821">
                <a:tc>
                  <a:txBody>
                    <a:bodyPr/>
                    <a:lstStyle/>
                    <a:p>
                      <a:r>
                        <a:rPr lang="uk-UA" sz="1400" baseline="0" dirty="0" smtClean="0"/>
                        <a:t>АП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531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</a:t>
                      </a:r>
                      <a:r>
                        <a:rPr lang="en-US" sz="1400" dirty="0" smtClean="0"/>
                        <a:t>00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79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БЦЖ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32386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79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Вакцина</a:t>
                      </a:r>
                      <a:r>
                        <a:rPr lang="uk-UA" sz="1400" baseline="0" dirty="0" smtClean="0"/>
                        <a:t> проти вітряної віспи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986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0,202%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6749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гепатиту 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151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074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07737"/>
              </p:ext>
            </p:extLst>
          </p:nvPr>
        </p:nvGraphicFramePr>
        <p:xfrm>
          <a:off x="131807" y="636337"/>
          <a:ext cx="11969578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61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48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81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22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80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7195">
                <a:tc row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Назва</a:t>
                      </a:r>
                      <a:r>
                        <a:rPr lang="uk-UA" baseline="0" dirty="0" smtClean="0"/>
                        <a:t> препарату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</a:t>
                      </a:r>
                      <a:r>
                        <a:rPr lang="uk-UA" baseline="0" dirty="0" smtClean="0"/>
                        <a:t> імунізованих осіб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 ПР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0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Місцеві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Загальні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Інші ПР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474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639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гепатиту В (діти)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161499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0,031%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01%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868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гепатиту В (дорослі)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25417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0,100%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0,011%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482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гепатиту А і В 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29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6482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Вакцина проти грипу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12685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314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Вакцина проти жовтої лихоманки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138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314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папіломавірусу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307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0014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ротавірусу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2391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smtClean="0"/>
                        <a:t>0,000%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923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сказу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7596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1,026%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0,276%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342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ІПВ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99199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0,001%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3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КПК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155090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0,247%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6897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Менінгококова вакцина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386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0821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ОПВ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253863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</a:t>
                      </a:r>
                      <a:r>
                        <a:rPr lang="en-US" sz="1400" dirty="0" smtClean="0"/>
                        <a:t>1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7972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Пневмококова вакцина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3080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7972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АКДП-Н</a:t>
                      </a:r>
                      <a:r>
                        <a:rPr lang="en-US" sz="1400" dirty="0" smtClean="0"/>
                        <a:t>IB</a:t>
                      </a:r>
                      <a:r>
                        <a:rPr lang="uk-UA" sz="1400" dirty="0" smtClean="0"/>
                        <a:t>-геп</a:t>
                      </a:r>
                      <a:r>
                        <a:rPr lang="uk-UA" sz="1400" baseline="0" dirty="0" smtClean="0"/>
                        <a:t> В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61035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1,294%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1,890%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0,138%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Туберкулін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166640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0,001%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705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50790" y="1337787"/>
            <a:ext cx="1050324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/>
            <a:r>
              <a:rPr lang="uk-U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Висновки: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Частота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проявів ПР після застосування вакцин та туберкуліну за звітний період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не перевищувала допустимі межи для різних типів вакцин. </a:t>
            </a:r>
          </a:p>
          <a:p>
            <a:pPr marL="342900" indent="-342900" algn="just">
              <a:buAutoNum type="arabicPeriod"/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Розподіл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проявів ПР після застосування вакцин, туберкуліну за частотою їх виникнення  коливався від рідкісних (менше 0,01%) до частих (1% – 10%). </a:t>
            </a:r>
            <a:endParaRPr lang="uk-UA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Характер або тяжкість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проявів узгоджувалися з наявною інформацією про вакцини та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туберкулін, зазначеної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в інструкції для медичного застосування та/або переліку клінічних проявів ПР після застосування вакцин, туберкуліну, відповідно до Додатку 3 Порядку здійснення </a:t>
            </a:r>
            <a:r>
              <a:rPr lang="uk-UA" sz="1600" dirty="0" err="1">
                <a:latin typeface="Arial" panose="020B0604020202020204" pitchFamily="34" charset="0"/>
                <a:cs typeface="Arial" panose="020B0604020202020204" pitchFamily="34" charset="0"/>
              </a:rPr>
              <a:t>фармаконагляду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, затвердженого наказом Міністерства охорони здоров’я України від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27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грудня 2006 року № 898, зареєстрованого в Міністерстві юстиції України 29 січня 2007 року за №73/13340 (у редакції наказу Міністерства охорони здоров’я України від 26 вересня 2016 року № 996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342900" indent="-342900" algn="just">
              <a:buFontTx/>
              <a:buAutoNum type="arabicPeriod"/>
            </a:pP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 Серед узагальнених даних щодо частоти проявів ПР після застосування вакцин календаря профілактичних щеплень, найбільша частота місцевих та загальних ПР реєструвалась при застосуванні комбінованих вакцин з цільноклітинним кашлюковим компонентом (АКДП та АКДП-НІВ-</a:t>
            </a:r>
            <a:r>
              <a:rPr lang="uk-UA" sz="1600" dirty="0" err="1">
                <a:latin typeface="Arial" panose="020B0604020202020204" pitchFamily="34" charset="0"/>
                <a:cs typeface="Arial" panose="020B0604020202020204" pitchFamily="34" charset="0"/>
              </a:rPr>
              <a:t>гепВ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), що не перевищує показники для даного типу вакцин, з урахуванням </a:t>
            </a:r>
            <a:r>
              <a:rPr lang="uk-UA" sz="1600" dirty="0" err="1">
                <a:latin typeface="Arial" panose="020B0604020202020204" pitchFamily="34" charset="0"/>
                <a:cs typeface="Arial" panose="020B0604020202020204" pitchFamily="34" charset="0"/>
              </a:rPr>
              <a:t>данних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 Всесвітньої організації охорони </a:t>
            </a:r>
            <a:r>
              <a:rPr lang="uk-UA" sz="1600" dirty="0" err="1">
                <a:latin typeface="Arial" panose="020B0604020202020204" pitchFamily="34" charset="0"/>
                <a:cs typeface="Arial" panose="020B0604020202020204" pitchFamily="34" charset="0"/>
              </a:rPr>
              <a:t>здоров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я. </a:t>
            </a:r>
            <a:endParaRPr lang="uk-UA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За звітний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період профіль безпеки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кожного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типу вакцин, туберкуліну був  прийнятним.</a:t>
            </a:r>
          </a:p>
          <a:p>
            <a:pPr marL="342900" indent="-342900" algn="just">
              <a:buFontTx/>
              <a:buAutoNum type="arabicPeriod"/>
            </a:pP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endParaRPr lang="uk-UA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961054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Другая 4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0070B8"/>
      </a:accent1>
      <a:accent2>
        <a:srgbClr val="0099A7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2811</TotalTime>
  <Words>775</Words>
  <Application>Microsoft Office PowerPoint</Application>
  <PresentationFormat>Широкоэкранный</PresentationFormat>
  <Paragraphs>183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Ретро</vt:lpstr>
      <vt:lpstr>Зведені дані щодо випадків побічних реакцій після застосування вакцин та туберкуліну  за І квартал 2021 року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Державний експертний центр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Садовнича Ольга Олегівна</dc:creator>
  <cp:lastModifiedBy>Мельничук Володимир Васильович</cp:lastModifiedBy>
  <cp:revision>213</cp:revision>
  <cp:lastPrinted>2021-05-12T10:29:43Z</cp:lastPrinted>
  <dcterms:created xsi:type="dcterms:W3CDTF">2017-09-26T09:13:16Z</dcterms:created>
  <dcterms:modified xsi:type="dcterms:W3CDTF">2021-05-13T10:18:21Z</dcterms:modified>
</cp:coreProperties>
</file>