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64" r:id="rId3"/>
    <p:sldId id="266" r:id="rId4"/>
    <p:sldId id="260" r:id="rId5"/>
    <p:sldId id="261" r:id="rId6"/>
    <p:sldId id="267" r:id="rId7"/>
  </p:sldIdLst>
  <p:sldSz cx="12192000" cy="6858000"/>
  <p:notesSz cx="6797675" cy="9928225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B8"/>
    <a:srgbClr val="0099A7"/>
    <a:srgbClr val="FF00FF"/>
    <a:srgbClr val="A6B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0DC59-F15B-4CC0-8F14-86771111960C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CD0E37-A9F2-4BB1-B12E-6A2BFC3E3608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27730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701019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CD0E37-A9F2-4BB1-B12E-6A2BFC3E3608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544793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21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52687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9916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35786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068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07917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3057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1349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1409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0305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11539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1B68959-52E3-41E5-89E6-DF14FCEF2673}" type="datetimeFigureOut">
              <a:rPr lang="uk-UA" smtClean="0"/>
              <a:t>03.11.2021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FC1B014-F7AC-46A4-B197-338B54B6280D}" type="slidenum">
              <a:rPr lang="uk-UA" smtClean="0"/>
              <a:t>‹#›</a:t>
            </a:fld>
            <a:endParaRPr lang="uk-UA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4723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1039615" y="682399"/>
            <a:ext cx="10058400" cy="2768161"/>
          </a:xfrm>
        </p:spPr>
        <p:txBody>
          <a:bodyPr>
            <a:normAutofit/>
          </a:bodyPr>
          <a:lstStyle/>
          <a:p>
            <a:pPr algn="ctr"/>
            <a:r>
              <a:rPr lang="uk-UA" sz="5000" b="1" dirty="0" smtClean="0">
                <a:solidFill>
                  <a:srgbClr val="0099A7"/>
                </a:solidFill>
              </a:rPr>
              <a:t>Зведені дані щодо випадків побічних реакцій після застосування вакцин та туберкуліну </a:t>
            </a:r>
            <a:br>
              <a:rPr lang="uk-UA" sz="5000" b="1" dirty="0" smtClean="0">
                <a:solidFill>
                  <a:srgbClr val="0099A7"/>
                </a:solidFill>
              </a:rPr>
            </a:br>
            <a:r>
              <a:rPr lang="uk-UA" sz="5000" b="1" dirty="0" smtClean="0">
                <a:solidFill>
                  <a:srgbClr val="0099A7"/>
                </a:solidFill>
              </a:rPr>
              <a:t>за І</a:t>
            </a:r>
            <a:r>
              <a:rPr lang="en-US" sz="5000" b="1" dirty="0" smtClean="0">
                <a:solidFill>
                  <a:srgbClr val="0099A7"/>
                </a:solidFill>
              </a:rPr>
              <a:t>II</a:t>
            </a:r>
            <a:r>
              <a:rPr lang="uk-UA" sz="5000" b="1" dirty="0" smtClean="0">
                <a:solidFill>
                  <a:srgbClr val="0099A7"/>
                </a:solidFill>
              </a:rPr>
              <a:t> квартал 2021 року</a:t>
            </a:r>
            <a:endParaRPr lang="uk-UA" sz="5000" b="1" dirty="0">
              <a:solidFill>
                <a:srgbClr val="0099A7"/>
              </a:solidFill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039615" y="4448432"/>
            <a:ext cx="10058400" cy="783195"/>
          </a:xfrm>
        </p:spPr>
        <p:txBody>
          <a:bodyPr>
            <a:normAutofit fontScale="92500" lnSpcReduction="10000"/>
          </a:bodyPr>
          <a:lstStyle/>
          <a:p>
            <a:r>
              <a:rPr lang="en-US" sz="2200" b="1" dirty="0" smtClean="0">
                <a:solidFill>
                  <a:srgbClr val="0070B8"/>
                </a:solidFill>
              </a:rPr>
              <a:t> </a:t>
            </a:r>
          </a:p>
          <a:p>
            <a:r>
              <a:rPr lang="uk-UA" sz="2200" b="1" dirty="0" smtClean="0">
                <a:solidFill>
                  <a:srgbClr val="0070B8"/>
                </a:solidFill>
              </a:rPr>
              <a:t>Департамент </a:t>
            </a:r>
            <a:r>
              <a:rPr lang="uk-UA" sz="2200" b="1" dirty="0">
                <a:solidFill>
                  <a:srgbClr val="0070B8"/>
                </a:solidFill>
              </a:rPr>
              <a:t>ф</a:t>
            </a:r>
            <a:r>
              <a:rPr lang="uk-UA" sz="2200" b="1" dirty="0" smtClean="0">
                <a:solidFill>
                  <a:srgbClr val="0070B8"/>
                </a:solidFill>
              </a:rPr>
              <a:t>армаконагляду</a:t>
            </a:r>
          </a:p>
          <a:p>
            <a:endParaRPr lang="uk-UA" b="1" dirty="0">
              <a:solidFill>
                <a:srgbClr val="0070B8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9141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914400" y="518984"/>
            <a:ext cx="10109475" cy="5033320"/>
          </a:xfrm>
          <a:prstGeom prst="rect">
            <a:avLst/>
          </a:prstGeom>
        </p:spPr>
        <p:txBody>
          <a:bodyPr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Зведені дані про випадки побічних реакцій (далі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ПР)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після застосування вакцин та туберкуліну за І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II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квартал 2021 року узагальнено Департаментом фармаконагляду Державного експертного центру МОЗ України на підставі отриманої інформації з 2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областей України.</a:t>
            </a:r>
            <a:r>
              <a:rPr lang="uk-UA" sz="1800" dirty="0" smtClean="0"/>
              <a:t>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узагальнені інформації було враховано тип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вакцини та туберкуліну,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серія, виробник, кількість імунізованих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осіб/проведеної </a:t>
            </a:r>
            <a:r>
              <a:rPr lang="uk-UA" sz="1800" dirty="0" err="1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туберкулінодіагностики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r>
              <a:rPr lang="uk-UA" sz="1800" dirty="0" smtClean="0"/>
              <a:t> 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Частота випадків ПР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 клінічними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проявами розраховувалась, як співвідношення кількості осіб, у яких виникли прояви ПР у період після застосування вакцин/туберкуліну до кількості осіб, які отримали щеплення/проведення туберкулінодіагностики протягом звітного періоду,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що виражена у відсотках.</a:t>
            </a:r>
          </a:p>
          <a:p>
            <a:pPr indent="44958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Відповідно до класифікації несприятливих подій після імунізації (далі </a:t>
            </a:r>
            <a:r>
              <a:rPr lang="uk-UA" sz="18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sz="1800" dirty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НППІ), клінічні прояви ПР, що представлені в узагальнених даних по Україні, пов’язані з властивостями вакцин та туберкуліну внаслідок дії активних компонентів та/або допоміжних речовин у їх складі. </a:t>
            </a:r>
            <a:r>
              <a:rPr lang="uk-UA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зведених даних надана інформація про 3 випадки НППІ при застосуванні вакцини АКДП, що за класифікацією НППІ відносяться  до програмної помилки та  пов’язані з невідповідним використанням вакцини</a:t>
            </a:r>
            <a:r>
              <a:rPr lang="ru-RU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  <a:r>
              <a:rPr lang="en-US" sz="1800" dirty="0" smtClean="0">
                <a:solidFill>
                  <a:schemeClr val="tx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uk-UA" sz="1800" dirty="0">
              <a:solidFill>
                <a:schemeClr val="tx1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591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598" y="1724966"/>
            <a:ext cx="109975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/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Інформація щодо частоти клінічних проявів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 після застосування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різних типів вакцин, туберкуліну за 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квартал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2021 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року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представлена нижч</a:t>
            </a:r>
            <a:r>
              <a:rPr lang="uk-UA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на </a:t>
            </a:r>
            <a:r>
              <a:rPr lang="uk-UA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слайдах.</a:t>
            </a: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168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6620313"/>
              </p:ext>
            </p:extLst>
          </p:nvPr>
        </p:nvGraphicFramePr>
        <p:xfrm>
          <a:off x="0" y="689295"/>
          <a:ext cx="12167286" cy="5745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7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373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65580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196940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прояви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42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НІВ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uk-UA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36891</a:t>
                      </a:r>
                      <a:endParaRPr lang="uk-UA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0,032%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0,020%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0,008%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2782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0,036%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0,280%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0,070%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АаКДП</a:t>
                      </a:r>
                      <a:r>
                        <a:rPr lang="uk-UA" sz="1400" dirty="0" smtClean="0"/>
                        <a:t> (зменшений вміст)-ІПВ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280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8155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61391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0,213%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0,600%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0,021%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АДП-М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241272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0,095%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0,400%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0,043%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err="1" smtClean="0"/>
                        <a:t>АКаДП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9197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065%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0,043%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10427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0,057%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0,048%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0,009%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4063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0,073%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0,098%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0,073%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err="1" smtClean="0"/>
                        <a:t>АКаДП</a:t>
                      </a:r>
                      <a:r>
                        <a:rPr lang="uk-UA" sz="1400" dirty="0" smtClean="0"/>
                        <a:t>-ІПВ-НІВ-</a:t>
                      </a:r>
                      <a:r>
                        <a:rPr lang="uk-UA" sz="1400" dirty="0" err="1" smtClean="0"/>
                        <a:t>гепВ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13537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,089%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0,051%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0,066%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813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98118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989%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,</a:t>
                      </a:r>
                      <a:r>
                        <a:rPr lang="uk-UA" sz="1400" dirty="0" smtClean="0"/>
                        <a:t>410%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0,132%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9756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Антирабічний</a:t>
                      </a:r>
                      <a:r>
                        <a:rPr lang="uk-UA" sz="1400" baseline="0" dirty="0" smtClean="0"/>
                        <a:t> імуноглобулін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2952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baseline="0" dirty="0" smtClean="0"/>
                        <a:t>АП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2988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</a:t>
                      </a:r>
                      <a:r>
                        <a:rPr lang="en-US" sz="1400" dirty="0" smtClean="0"/>
                        <a:t>00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БЦЖ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46382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Вакцина</a:t>
                      </a:r>
                      <a:r>
                        <a:rPr lang="uk-UA" sz="1400" baseline="0" dirty="0" smtClean="0"/>
                        <a:t> проти вітряної віспи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1028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0,390%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18674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131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</a:t>
                      </a:r>
                      <a:r>
                        <a:rPr lang="en-US" sz="1400" dirty="0" smtClean="0"/>
                        <a:t>0</a:t>
                      </a:r>
                      <a:r>
                        <a:rPr lang="uk-UA" sz="1400" dirty="0" smtClean="0"/>
                        <a:t>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0743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061095"/>
              </p:ext>
            </p:extLst>
          </p:nvPr>
        </p:nvGraphicFramePr>
        <p:xfrm>
          <a:off x="131807" y="724930"/>
          <a:ext cx="11969578" cy="58093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1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45487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381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72281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458099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505802"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Назва</a:t>
                      </a:r>
                      <a:r>
                        <a:rPr lang="uk-UA" baseline="0" dirty="0" smtClean="0"/>
                        <a:t> препарату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</a:t>
                      </a:r>
                      <a:r>
                        <a:rPr lang="uk-UA" baseline="0" dirty="0" smtClean="0"/>
                        <a:t> імунізованих осіб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Кількість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680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Загальні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Місцеві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Інші ПР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647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%</a:t>
                      </a:r>
                      <a:endParaRPr lang="uk-UA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B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2639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(діти)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69871</a:t>
                      </a:r>
                      <a:endParaRPr lang="uk-UA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0,012%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0,015%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0,012%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2868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В (дорослі)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1262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0,158%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гепатиту А і В 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48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грипу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1105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Вакцина проти жовтої лихоманки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190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3314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папіломавірусу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349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60014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ротавірусу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3368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smtClean="0"/>
                        <a:t>0,000%</a:t>
                      </a:r>
                      <a:endParaRPr lang="uk-UA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190923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Вакцин</a:t>
                      </a:r>
                      <a:r>
                        <a:rPr lang="uk-UA" sz="1400" baseline="0" dirty="0" smtClean="0"/>
                        <a:t>а проти сказу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7684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21234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ІПВ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120351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0,031%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3376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КПК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161305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0,007%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76897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Менінгококова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343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70821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ОПВ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218281</a:t>
                      </a:r>
                      <a:endParaRPr lang="ru-R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Пневмококова вакцина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2765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57972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АКДП-Н</a:t>
                      </a:r>
                      <a:r>
                        <a:rPr lang="en-US" sz="1400" dirty="0" smtClean="0"/>
                        <a:t>IB</a:t>
                      </a:r>
                      <a:r>
                        <a:rPr lang="uk-UA" sz="1400" dirty="0" smtClean="0"/>
                        <a:t>-геп</a:t>
                      </a:r>
                      <a:r>
                        <a:rPr lang="uk-UA" sz="1400" baseline="0" dirty="0" smtClean="0"/>
                        <a:t> В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65663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0,522%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0,613%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0,193%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Туберкулін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263717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  <a:endParaRPr lang="uk-UA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 smtClean="0"/>
                        <a:t>0,000%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7058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29" y="91087"/>
            <a:ext cx="1161288" cy="591312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76649" y="456339"/>
            <a:ext cx="1050324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/>
            <a:r>
              <a:rPr lang="uk-UA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Висновки: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Частота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ПР після застосування вакцин та туберкуліну за звітний період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не перевищувала допустимі межи для різних типів вакцин. </a:t>
            </a:r>
          </a:p>
          <a:p>
            <a:pPr marL="342900" indent="-342900" algn="just">
              <a:buAutoNum type="arabicPeriod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Розподіл проявів ПР після застосування вакцин, туберкуліну за частотою їх виникнення  коливався від рідкісних (менше 0,01%) до нечастих (0,1% – 1%). </a:t>
            </a:r>
          </a:p>
          <a:p>
            <a:pPr marL="342900" indent="-342900" algn="just"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Характер або тяжкість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проявів узгоджувалися з наявною інформацією про вакцини та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туберкулін, зазначеної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 інструкції для медичного застосування та/або переліку клінічних проявів ПР після застосування вакцин, туберкуліну, відповідно до Додатку 3 Порядку здійснення фармаконагляду, затвердженого наказом Міністерства охорони здоров’я України від 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27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грудня 2006 року № 898, зареєстрованого в Міністерстві юстиції України 29 січня 2007 року за №73/13340 (у редакції наказу Міністерства охорони здоров’я України від 26 вересня 2016 року № 996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342900" indent="-342900" algn="just">
              <a:buFontTx/>
              <a:buAutoNum type="arabicPeriod"/>
            </a:pP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 Серед узагальнених даних щодо частоти проявів ПР після застосування вакцин календаря профілактичних щеплень, найбільша частота місцевих та загальних ПР реєструвалась при застосуванні комбінованих вакцин з цільноклітинним кашлюковим компонентом (АКДП та АКДП-НІВ-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гепВ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), що не перевищує показники для даного типу вакцин, з урахуванням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даних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Всесвітньої організації охорони </a:t>
            </a:r>
            <a:r>
              <a:rPr lang="uk-UA" sz="16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я. </a:t>
            </a:r>
            <a:endParaRPr lang="uk-UA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За звітний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період профіль безпеки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кожного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типу вакцин, туберкуліну 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був </a:t>
            </a:r>
            <a:r>
              <a:rPr lang="uk-UA" sz="1600" dirty="0">
                <a:latin typeface="Arial" panose="020B0604020202020204" pitchFamily="34" charset="0"/>
                <a:cs typeface="Arial" panose="020B0604020202020204" pitchFamily="34" charset="0"/>
              </a:rPr>
              <a:t>прийнятним</a:t>
            </a:r>
            <a:r>
              <a:rPr lang="uk-UA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uk-UA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Tx/>
              <a:buAutoNum type="arabicPeriod"/>
            </a:pPr>
            <a:endParaRPr lang="uk-U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endParaRPr lang="uk-UA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2961054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Другая 4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70B8"/>
      </a:accent1>
      <a:accent2>
        <a:srgbClr val="0099A7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2932</TotalTime>
  <Words>742</Words>
  <Application>Microsoft Office PowerPoint</Application>
  <PresentationFormat>Широкоэкранный</PresentationFormat>
  <Paragraphs>184</Paragraphs>
  <Slides>6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Ретро</vt:lpstr>
      <vt:lpstr>Зведені дані щодо випадків побічних реакцій після застосування вакцин та туберкуліну  за ІII квартал 2021 року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Державний експертний центр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Садовнича Ольга Олегівна</dc:creator>
  <cp:lastModifiedBy>Понятовська Наталія Петрівна</cp:lastModifiedBy>
  <cp:revision>235</cp:revision>
  <cp:lastPrinted>2021-05-12T10:29:43Z</cp:lastPrinted>
  <dcterms:created xsi:type="dcterms:W3CDTF">2017-09-26T09:13:16Z</dcterms:created>
  <dcterms:modified xsi:type="dcterms:W3CDTF">2021-11-03T10:08:21Z</dcterms:modified>
</cp:coreProperties>
</file>