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4" r:id="rId3"/>
    <p:sldId id="266" r:id="rId4"/>
    <p:sldId id="260" r:id="rId5"/>
    <p:sldId id="261" r:id="rId6"/>
    <p:sldId id="267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0099A7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0DC59-F15B-4CC0-8F14-86771111960C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0E37-A9F2-4BB1-B12E-6A2BFC3E36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7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10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47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6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9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079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05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4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3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53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B68959-52E3-41E5-89E6-DF14FCEF2673}" type="datetimeFigureOut">
              <a:rPr lang="uk-UA" smtClean="0"/>
              <a:t>03.08.2021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000" b="1" dirty="0" smtClean="0">
                <a:solidFill>
                  <a:srgbClr val="0099A7"/>
                </a:solidFill>
              </a:rPr>
              <a:t>Зведені дані щодо випадків побічних реакцій після застосування вакцин та туберкуліну </a:t>
            </a:r>
            <a:br>
              <a:rPr lang="uk-UA" sz="5000" b="1" dirty="0" smtClean="0">
                <a:solidFill>
                  <a:srgbClr val="0099A7"/>
                </a:solidFill>
              </a:rPr>
            </a:br>
            <a:r>
              <a:rPr lang="uk-UA" sz="5000" b="1" dirty="0" smtClean="0">
                <a:solidFill>
                  <a:srgbClr val="0099A7"/>
                </a:solidFill>
              </a:rPr>
              <a:t>за </a:t>
            </a:r>
            <a:r>
              <a:rPr lang="uk-UA" sz="5000" b="1" dirty="0" smtClean="0">
                <a:solidFill>
                  <a:srgbClr val="0099A7"/>
                </a:solidFill>
              </a:rPr>
              <a:t>І</a:t>
            </a:r>
            <a:r>
              <a:rPr lang="en-US" sz="5000" b="1" dirty="0" smtClean="0">
                <a:solidFill>
                  <a:srgbClr val="0099A7"/>
                </a:solidFill>
              </a:rPr>
              <a:t>I</a:t>
            </a:r>
            <a:r>
              <a:rPr lang="uk-UA" sz="5000" b="1" dirty="0" smtClean="0">
                <a:solidFill>
                  <a:srgbClr val="0099A7"/>
                </a:solidFill>
              </a:rPr>
              <a:t> </a:t>
            </a:r>
            <a:r>
              <a:rPr lang="uk-UA" sz="5000" b="1" dirty="0" smtClean="0">
                <a:solidFill>
                  <a:srgbClr val="0099A7"/>
                </a:solidFill>
              </a:rPr>
              <a:t>квартал 2021 року</a:t>
            </a:r>
            <a:endParaRPr lang="uk-UA" sz="5000" b="1" dirty="0">
              <a:solidFill>
                <a:srgbClr val="0099A7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97280" y="4591136"/>
            <a:ext cx="10058400" cy="11430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70B8"/>
                </a:solidFill>
              </a:rPr>
              <a:t> </a:t>
            </a:r>
          </a:p>
          <a:p>
            <a:r>
              <a:rPr lang="uk-UA" sz="2200" b="1" dirty="0" smtClean="0">
                <a:solidFill>
                  <a:srgbClr val="0070B8"/>
                </a:solidFill>
              </a:rPr>
              <a:t>Департамент </a:t>
            </a:r>
            <a:r>
              <a:rPr lang="uk-UA" sz="2200" b="1" dirty="0">
                <a:solidFill>
                  <a:srgbClr val="0070B8"/>
                </a:solidFill>
              </a:rPr>
              <a:t>ф</a:t>
            </a:r>
            <a:r>
              <a:rPr lang="uk-UA" sz="2200" b="1" dirty="0" smtClean="0">
                <a:solidFill>
                  <a:srgbClr val="0070B8"/>
                </a:solidFill>
              </a:rPr>
              <a:t>армаконагляду</a:t>
            </a:r>
          </a:p>
          <a:p>
            <a:endParaRPr lang="uk-UA" b="1" dirty="0">
              <a:solidFill>
                <a:srgbClr val="0070B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046205" y="840258"/>
            <a:ext cx="10109475" cy="527221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Зведені дані про випадки побічних реакцій (далі - ПР)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після застосування вакцин та туберкуліну за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квартал 2021 року узагальнено Департаментом фармаконагляду Державного експертного центру МОЗ України на підставі отриманої інформації з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областей України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міста Києва.</a:t>
            </a:r>
            <a:r>
              <a:rPr lang="uk-UA" sz="1800" dirty="0"/>
              <a:t>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узагальнені інформації було враховано тип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вакцини та туберкуліну,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серія, виробник, кількість імунізованих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осіб/проведеної </a:t>
            </a:r>
            <a:r>
              <a:rPr lang="uk-UA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туберкулінодіагностики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uk-UA" sz="1800" dirty="0" smtClean="0"/>
              <a:t> 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Частота випадків ПР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клінічними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проявами розраховувалась як співвідношення кількості осіб, у яких виникли прояви ПР у період після застосування вакцин/туберкуліну до кількості осіб, які отримали щеплення/проведення туберкулінодіагностики протягом звітного періоду,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виражена у відсотках.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Відповідно до класифікації несприятливих подій після імунізації (далі - НППІ), к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лінічні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прояви ПР, що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представлені в узагальнених даних по Україні,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пов’язані з властивостями вакцин та туберкуліну внаслідок дії активних компонентів та/або допоміжних речовин у їх складі.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зведених даних надана інформація про 3 випадки НППІ при застосуванні вакцини АКДП, що за класифікацією НППІ відноситься   до програмної   помилки та  пов’язані з невідповідним використанням вакцини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9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598" y="1724966"/>
            <a:ext cx="10997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Інформація щодо частоти клінічних проявів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 після застосування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різних типів вакцин, туберкуліну за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квартал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року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представлена нижчі на слайдах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1531"/>
              </p:ext>
            </p:extLst>
          </p:nvPr>
        </p:nvGraphicFramePr>
        <p:xfrm>
          <a:off x="0" y="682399"/>
          <a:ext cx="12167286" cy="574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9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  <a:endParaRPr lang="uk-UA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прояви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НІВ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12488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0,030%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0,076%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0,008%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1884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0,053%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0,053%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вміст)-ІПВ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731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5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92642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0,225%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0,600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0,018%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АДП-М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437360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0,542%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1,600%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0,021%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АКаДП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13632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051%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0,205%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19348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0,056%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0,128%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0,041%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6034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0,017%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0,017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-ІПВ-НІВ-</a:t>
                      </a:r>
                      <a:r>
                        <a:rPr lang="uk-UA" sz="1400" dirty="0" err="1" smtClean="0"/>
                        <a:t>гепВ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23357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,051%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0,107%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0,008%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3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149620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331%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781%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0,168%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Антирабічний</a:t>
                      </a:r>
                      <a:r>
                        <a:rPr lang="uk-UA" sz="1400" baseline="0" dirty="0" smtClean="0"/>
                        <a:t> імуноглобулін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404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baseline="0" dirty="0" smtClean="0"/>
                        <a:t>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776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БЦЖ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77801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Вакцина</a:t>
                      </a:r>
                      <a:r>
                        <a:rPr lang="uk-UA" sz="1400" baseline="0" dirty="0" smtClean="0"/>
                        <a:t> проти вітряної віспи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1311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0,202%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459446"/>
              </p:ext>
            </p:extLst>
          </p:nvPr>
        </p:nvGraphicFramePr>
        <p:xfrm>
          <a:off x="131807" y="636337"/>
          <a:ext cx="1196957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7195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(діти)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183445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0,003%</a:t>
                      </a:r>
                      <a:endParaRPr lang="uk-UA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0,105%</a:t>
                      </a:r>
                      <a:endParaRPr lang="uk-UA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(дорослі)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24640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0,361%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 і В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грипу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2471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жовтої лихоманки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177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папіломавірусу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1217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ротавірусу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2934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0,030%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mtClean="0"/>
                        <a:t>0,000%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0,136%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сказу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7623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0,131%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122691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0,034%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0,015%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КПК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193518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0,056%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0,218%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0,002%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Менінгококова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603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0,160%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297573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1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0,001%</a:t>
                      </a:r>
                      <a:endParaRPr lang="uk-UA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Пневмококова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3453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0,028%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0,028%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АКДП-Н</a:t>
                      </a:r>
                      <a:r>
                        <a:rPr lang="en-US" sz="1400" dirty="0" smtClean="0"/>
                        <a:t>IB</a:t>
                      </a:r>
                      <a:r>
                        <a:rPr lang="uk-UA" sz="1400" dirty="0" smtClean="0"/>
                        <a:t>-геп</a:t>
                      </a:r>
                      <a:r>
                        <a:rPr lang="uk-UA" sz="1400" baseline="0" dirty="0" smtClean="0"/>
                        <a:t> 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68785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2,424%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2,941%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0,193%</a:t>
                      </a:r>
                      <a:endParaRPr lang="uk-UA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Туберкулін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175132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0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0790" y="1337787"/>
            <a:ext cx="105032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Частота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 та туберкуліну за звітний період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перевищувала допустимі межи для різних типів вакцин. 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вакцин, туберкуліну за частотою їх виникнення  коливався від рідкісних (менше 0,01%) до частих (1% – 10%).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Характер або тяжкість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узгоджувалися з наявною інформацією про вакцини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туберкулін, зазначеної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 інструкції для медичного застосування та/або переліку клінічних проявів ПР після застосування вакцин, туберкуліну, відповідно до Додатку 3 Порядку здійснення фармаконагляду, затвердженого наказом Міністерства охорони здоров’я України від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грудня 2006 року № 898, зареєстрованого в Міністерстві юстиції України 29 січня 2007 року за №73/13340 (у редакції наказу Міністерства охорони здоров’я України від 26 вересня 2016 року № 996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Серед узагальнених даних щодо частоти проявів ПР після застосування вакцин календаря профілактичних щеплень, найбільша частота місцевих та загальних ПР реєструвалась при застосуванні комбінованих вакцин з цільноклітинним кашлюковим компонентом (АКДП та АКДП-НІВ-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гепВ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), що не перевищує показники для даного типу вакцин, з урахуванням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даних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Всесвітньої організації охорони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я.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звітний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період профіль безпеки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кожного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типу вакцин, туберкуліну був  прийнятним.</a:t>
            </a:r>
          </a:p>
          <a:p>
            <a:pPr marL="342900" indent="-342900" algn="just">
              <a:buFontTx/>
              <a:buAutoNum type="arabicPeriod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6105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0B8"/>
      </a:accent1>
      <a:accent2>
        <a:srgbClr val="0099A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2879</TotalTime>
  <Words>745</Words>
  <Application>Microsoft Office PowerPoint</Application>
  <PresentationFormat>Широкоэкранный</PresentationFormat>
  <Paragraphs>183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Зведені дані щодо випадків побічних реакцій після застосування вакцин та туберкуліну  за ІI квартал 2021 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Державний експертний центр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Мельничук Володимир Васильович</cp:lastModifiedBy>
  <cp:revision>226</cp:revision>
  <cp:lastPrinted>2021-05-12T10:29:43Z</cp:lastPrinted>
  <dcterms:created xsi:type="dcterms:W3CDTF">2017-09-26T09:13:16Z</dcterms:created>
  <dcterms:modified xsi:type="dcterms:W3CDTF">2021-08-03T12:31:42Z</dcterms:modified>
</cp:coreProperties>
</file>