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64" r:id="rId3"/>
    <p:sldId id="266" r:id="rId4"/>
    <p:sldId id="260" r:id="rId5"/>
    <p:sldId id="261" r:id="rId6"/>
    <p:sldId id="267" r:id="rId7"/>
  </p:sldIdLst>
  <p:sldSz cx="12192000" cy="6858000"/>
  <p:notesSz cx="6797675" cy="992822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B8"/>
    <a:srgbClr val="0099A7"/>
    <a:srgbClr val="FF00FF"/>
    <a:srgbClr val="A6B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0DC59-F15B-4CC0-8F14-86771111960C}" type="datetimeFigureOut">
              <a:rPr lang="uk-UA" smtClean="0"/>
              <a:t>31.10.2023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D0E37-A9F2-4BB1-B12E-6A2BFC3E360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7730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D0E37-A9F2-4BB1-B12E-6A2BFC3E3608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0101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D0E37-A9F2-4BB1-B12E-6A2BFC3E3608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4479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31.10.2023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11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31.10.2023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2687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31.10.2023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991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31.10.2023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578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31.10.2023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06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31.10.2023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079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31.10.2023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3057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31.10.2023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134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31.10.2023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1409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1B68959-52E3-41E5-89E6-DF14FCEF2673}" type="datetimeFigureOut">
              <a:rPr lang="uk-UA" smtClean="0"/>
              <a:t>31.10.2023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0305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31.10.2023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153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1B68959-52E3-41E5-89E6-DF14FCEF2673}" type="datetimeFigureOut">
              <a:rPr lang="uk-UA" smtClean="0"/>
              <a:t>31.10.2023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472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039615" y="682399"/>
            <a:ext cx="10058400" cy="2768161"/>
          </a:xfrm>
        </p:spPr>
        <p:txBody>
          <a:bodyPr>
            <a:normAutofit/>
          </a:bodyPr>
          <a:lstStyle/>
          <a:p>
            <a:pPr algn="ctr"/>
            <a:r>
              <a:rPr lang="uk-UA" sz="5000" b="1" dirty="0" smtClean="0">
                <a:solidFill>
                  <a:srgbClr val="0099A7"/>
                </a:solidFill>
              </a:rPr>
              <a:t>Зведені дані щодо випадків побічних реакцій після застосування вакцин та туберкуліну </a:t>
            </a:r>
            <a:br>
              <a:rPr lang="uk-UA" sz="5000" b="1" dirty="0" smtClean="0">
                <a:solidFill>
                  <a:srgbClr val="0099A7"/>
                </a:solidFill>
              </a:rPr>
            </a:br>
            <a:r>
              <a:rPr lang="uk-UA" sz="5000" b="1" dirty="0" smtClean="0">
                <a:solidFill>
                  <a:srgbClr val="0099A7"/>
                </a:solidFill>
              </a:rPr>
              <a:t>за І</a:t>
            </a:r>
            <a:r>
              <a:rPr lang="en-US" sz="5000" b="1" dirty="0" smtClean="0">
                <a:solidFill>
                  <a:srgbClr val="0099A7"/>
                </a:solidFill>
              </a:rPr>
              <a:t>II</a:t>
            </a:r>
            <a:r>
              <a:rPr lang="uk-UA" sz="5000" b="1" dirty="0" smtClean="0">
                <a:solidFill>
                  <a:srgbClr val="0099A7"/>
                </a:solidFill>
              </a:rPr>
              <a:t> квартал 2023 року</a:t>
            </a:r>
            <a:endParaRPr lang="uk-UA" sz="5000" b="1" dirty="0">
              <a:solidFill>
                <a:srgbClr val="0099A7"/>
              </a:solidFill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039615" y="4448432"/>
            <a:ext cx="10058400" cy="783195"/>
          </a:xfrm>
        </p:spPr>
        <p:txBody>
          <a:bodyPr>
            <a:normAutofit fontScale="92500" lnSpcReduction="10000"/>
          </a:bodyPr>
          <a:lstStyle/>
          <a:p>
            <a:r>
              <a:rPr lang="en-US" sz="2200" b="1" dirty="0" smtClean="0">
                <a:solidFill>
                  <a:srgbClr val="0070B8"/>
                </a:solidFill>
              </a:rPr>
              <a:t> </a:t>
            </a:r>
          </a:p>
          <a:p>
            <a:r>
              <a:rPr lang="uk-UA" sz="2200" b="1" dirty="0" smtClean="0">
                <a:solidFill>
                  <a:srgbClr val="0070B8"/>
                </a:solidFill>
              </a:rPr>
              <a:t>Департамент </a:t>
            </a:r>
            <a:r>
              <a:rPr lang="uk-UA" sz="2200" b="1" dirty="0">
                <a:solidFill>
                  <a:srgbClr val="0070B8"/>
                </a:solidFill>
              </a:rPr>
              <a:t>ф</a:t>
            </a:r>
            <a:r>
              <a:rPr lang="uk-UA" sz="2200" b="1" dirty="0" smtClean="0">
                <a:solidFill>
                  <a:srgbClr val="0070B8"/>
                </a:solidFill>
              </a:rPr>
              <a:t>армаконагляду</a:t>
            </a:r>
          </a:p>
          <a:p>
            <a:endParaRPr lang="uk-UA" b="1" dirty="0">
              <a:solidFill>
                <a:srgbClr val="0070B8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29" y="91087"/>
            <a:ext cx="1161288" cy="59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914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29" y="91087"/>
            <a:ext cx="1161288" cy="591312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914400" y="518984"/>
            <a:ext cx="10109475" cy="5033320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958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Зведені дані про випадки побічних реакцій (далі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ПР)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після застосування вакцин та туберкуліну за І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квартал 2023 року узагальнено Департаментом фармаконагляду Державного експертного центру МОЗ України на підставі отриманої інформації з 1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областей України.</a:t>
            </a:r>
            <a:r>
              <a:rPr lang="uk-UA" sz="1800" dirty="0" smtClean="0"/>
              <a:t> </a:t>
            </a:r>
            <a:r>
              <a:rPr lang="uk-UA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узагальнені інформації було враховано тип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вакцини, </a:t>
            </a:r>
            <a:r>
              <a:rPr lang="uk-UA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серія, виробник, кількість імунізованих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осіб/проведеної туберкулінодіагностики.</a:t>
            </a:r>
            <a:r>
              <a:rPr lang="uk-UA" sz="1800" dirty="0" smtClean="0"/>
              <a:t> </a:t>
            </a:r>
          </a:p>
          <a:p>
            <a:pPr indent="44958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Частота випадків ПР </a:t>
            </a:r>
            <a:r>
              <a:rPr lang="uk-UA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клінічними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проявами розраховувалась, як співвідношення кількості осіб, у яких виникли прояви ПР у період після застосування вакцин/туберкуліну до кількості осіб, які отримали щеплення/проведення туберкулінодіагностики протягом звітного періоду,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що виражена у відсотках.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uk-UA" sz="18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591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598" y="1724966"/>
            <a:ext cx="109975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/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Інформація щодо частоти клінічних проявів 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 після застосування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різних типів вакцин, туберкуліну за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квартал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 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року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представлена нижч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на слайдах.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29" y="91087"/>
            <a:ext cx="1161288" cy="59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168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29" y="91087"/>
            <a:ext cx="1161288" cy="591312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938974"/>
              </p:ext>
            </p:extLst>
          </p:nvPr>
        </p:nvGraphicFramePr>
        <p:xfrm>
          <a:off x="0" y="689295"/>
          <a:ext cx="12167286" cy="5745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7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3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8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58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6940">
                <a:tc row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Назва</a:t>
                      </a:r>
                      <a:r>
                        <a:rPr lang="uk-UA" baseline="0" dirty="0" smtClean="0"/>
                        <a:t> препарату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Кількість</a:t>
                      </a:r>
                      <a:r>
                        <a:rPr lang="uk-UA" baseline="0" dirty="0" smtClean="0"/>
                        <a:t> імунізованих осіб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Кількість ПР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21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Загальні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Місцеві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Інші прояви ПР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21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%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%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%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639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НІВ</a:t>
                      </a:r>
                      <a:endParaRPr lang="uk-U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20673</a:t>
                      </a:r>
                      <a:endParaRPr lang="uk-UA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0,004%</a:t>
                      </a:r>
                      <a:endParaRPr lang="uk-U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1%</a:t>
                      </a:r>
                      <a:endParaRPr lang="uk-U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4%</a:t>
                      </a:r>
                      <a:endParaRPr lang="uk-U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868">
                <a:tc>
                  <a:txBody>
                    <a:bodyPr/>
                    <a:lstStyle/>
                    <a:p>
                      <a:r>
                        <a:rPr lang="uk-UA" sz="1400" dirty="0" err="1" smtClean="0"/>
                        <a:t>АаКДП</a:t>
                      </a:r>
                      <a:r>
                        <a:rPr lang="uk-UA" sz="1400" dirty="0" smtClean="0"/>
                        <a:t> (зменшений вміст)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827</a:t>
                      </a:r>
                      <a:endParaRPr lang="uk-U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</a:t>
                      </a:r>
                      <a:r>
                        <a:rPr lang="en-US" sz="1400" dirty="0" smtClean="0"/>
                        <a:t>12</a:t>
                      </a:r>
                      <a:r>
                        <a:rPr lang="uk-UA" sz="1400" dirty="0" smtClean="0"/>
                        <a:t>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,</a:t>
                      </a:r>
                      <a:r>
                        <a:rPr lang="en-US" sz="1400" dirty="0" smtClean="0"/>
                        <a:t>460</a:t>
                      </a:r>
                      <a:r>
                        <a:rPr lang="uk-UA" sz="1400" dirty="0" smtClean="0"/>
                        <a:t>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4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err="1" smtClean="0"/>
                        <a:t>АаКДП</a:t>
                      </a:r>
                      <a:r>
                        <a:rPr lang="uk-UA" sz="1400" dirty="0" smtClean="0"/>
                        <a:t> (зменшений вміст)-ІПВ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358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2,790%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551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АДП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52528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0,150%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,659%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07%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1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АДП-М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</a:t>
                      </a:r>
                      <a:r>
                        <a:rPr lang="uk-UA" sz="1400" dirty="0" smtClean="0"/>
                        <a:t>0433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</a:t>
                      </a:r>
                      <a:r>
                        <a:rPr lang="en-US" sz="1400" dirty="0" smtClean="0"/>
                        <a:t>1</a:t>
                      </a:r>
                      <a:r>
                        <a:rPr lang="uk-UA" sz="1400" dirty="0" smtClean="0"/>
                        <a:t>3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,5</a:t>
                      </a:r>
                      <a:r>
                        <a:rPr lang="en-US" sz="1400" dirty="0" smtClean="0"/>
                        <a:t>4</a:t>
                      </a:r>
                      <a:r>
                        <a:rPr lang="uk-UA" sz="1400" dirty="0" smtClean="0"/>
                        <a:t>2%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0,036%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014">
                <a:tc>
                  <a:txBody>
                    <a:bodyPr/>
                    <a:lstStyle/>
                    <a:p>
                      <a:r>
                        <a:rPr lang="uk-UA" sz="1400" dirty="0" err="1" smtClean="0"/>
                        <a:t>АКаДП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3852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</a:t>
                      </a:r>
                      <a:r>
                        <a:rPr lang="en-US" sz="1400" dirty="0" smtClean="0"/>
                        <a:t>,</a:t>
                      </a:r>
                      <a:r>
                        <a:rPr lang="uk-UA" sz="1400" dirty="0" smtClean="0"/>
                        <a:t>260%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,805%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0,467%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err="1" smtClean="0"/>
                        <a:t>АКаДП</a:t>
                      </a:r>
                      <a:r>
                        <a:rPr lang="uk-UA" sz="1400" dirty="0" smtClean="0"/>
                        <a:t>-ІПВ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6526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</a:t>
                      </a:r>
                      <a:r>
                        <a:rPr lang="en-US" sz="1400" dirty="0" smtClean="0"/>
                        <a:t>2</a:t>
                      </a:r>
                      <a:r>
                        <a:rPr lang="uk-UA" sz="1400" dirty="0" smtClean="0"/>
                        <a:t>4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0,598%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02%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3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err="1" smtClean="0"/>
                        <a:t>АКаДП</a:t>
                      </a:r>
                      <a:r>
                        <a:rPr lang="uk-UA" sz="1400" dirty="0" smtClean="0"/>
                        <a:t>-ІПВ-НІВ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1827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</a:t>
                      </a:r>
                      <a:r>
                        <a:rPr lang="en-US" sz="1400" dirty="0" smtClean="0"/>
                        <a:t>000</a:t>
                      </a:r>
                      <a:r>
                        <a:rPr lang="uk-UA" sz="1400" dirty="0" smtClean="0"/>
                        <a:t>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</a:t>
                      </a:r>
                      <a:r>
                        <a:rPr lang="en-US" sz="1400" dirty="0" smtClean="0"/>
                        <a:t>00</a:t>
                      </a:r>
                      <a:r>
                        <a:rPr lang="uk-UA" sz="1400" dirty="0" smtClean="0"/>
                        <a:t>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</a:t>
                      </a:r>
                      <a:r>
                        <a:rPr lang="en-US" sz="1400" dirty="0" smtClean="0"/>
                        <a:t>000</a:t>
                      </a:r>
                      <a:r>
                        <a:rPr lang="uk-UA" sz="1400" dirty="0" smtClean="0"/>
                        <a:t>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err="1" smtClean="0"/>
                        <a:t>АКаДП</a:t>
                      </a:r>
                      <a:r>
                        <a:rPr lang="uk-UA" sz="1400" dirty="0" smtClean="0"/>
                        <a:t>-ІПВ-НІВ-</a:t>
                      </a:r>
                      <a:r>
                        <a:rPr lang="uk-UA" sz="1400" dirty="0" err="1" smtClean="0"/>
                        <a:t>гепВ</a:t>
                      </a:r>
                      <a:endParaRPr lang="uk-U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11603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,470%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0,380%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0,215%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1356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АКДП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79362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</a:t>
                      </a:r>
                      <a:r>
                        <a:rPr lang="en-US" sz="1400" dirty="0" smtClean="0"/>
                        <a:t>,022</a:t>
                      </a:r>
                      <a:r>
                        <a:rPr lang="uk-UA" sz="1400" dirty="0" smtClean="0"/>
                        <a:t>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</a:t>
                      </a:r>
                      <a:r>
                        <a:rPr lang="uk-UA" sz="1400" dirty="0" smtClean="0"/>
                        <a:t>489%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0,217%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Антирабічний</a:t>
                      </a:r>
                      <a:r>
                        <a:rPr lang="uk-UA" sz="1400" baseline="0" dirty="0" smtClean="0"/>
                        <a:t> імуноглобулін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211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0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0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0821">
                <a:tc>
                  <a:txBody>
                    <a:bodyPr/>
                    <a:lstStyle/>
                    <a:p>
                      <a:r>
                        <a:rPr lang="uk-UA" sz="1400" baseline="0" dirty="0" smtClean="0"/>
                        <a:t>АП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60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</a:t>
                      </a:r>
                      <a:r>
                        <a:rPr lang="en-US" sz="1400" dirty="0" smtClean="0"/>
                        <a:t>00</a:t>
                      </a:r>
                      <a:r>
                        <a:rPr lang="uk-UA" sz="1400" dirty="0" smtClean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7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БЦЖ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34</a:t>
                      </a:r>
                      <a:r>
                        <a:rPr lang="uk-UA" sz="1400" dirty="0" smtClean="0"/>
                        <a:t>157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7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Вакцина</a:t>
                      </a:r>
                      <a:r>
                        <a:rPr lang="uk-UA" sz="1400" baseline="0" dirty="0" smtClean="0"/>
                        <a:t> проти вітряної віспи</a:t>
                      </a:r>
                      <a:endParaRPr lang="uk-U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820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6749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</a:t>
                      </a:r>
                      <a:r>
                        <a:rPr lang="uk-UA" sz="1400" baseline="0" dirty="0" smtClean="0"/>
                        <a:t>а проти гепатиту А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516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</a:t>
                      </a:r>
                      <a:r>
                        <a:rPr lang="en-US" sz="1400" dirty="0" smtClean="0"/>
                        <a:t>000</a:t>
                      </a:r>
                      <a:r>
                        <a:rPr lang="uk-UA" sz="1400" dirty="0" smtClean="0"/>
                        <a:t>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74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29" y="91087"/>
            <a:ext cx="1161288" cy="591312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682295"/>
              </p:ext>
            </p:extLst>
          </p:nvPr>
        </p:nvGraphicFramePr>
        <p:xfrm>
          <a:off x="131807" y="724930"/>
          <a:ext cx="11969578" cy="5809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6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4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8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8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5802">
                <a:tc row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Назва</a:t>
                      </a:r>
                      <a:r>
                        <a:rPr lang="uk-UA" baseline="0" dirty="0" smtClean="0"/>
                        <a:t> препарату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Кількість</a:t>
                      </a:r>
                      <a:r>
                        <a:rPr lang="uk-UA" baseline="0" dirty="0" smtClean="0"/>
                        <a:t> імунізованих осіб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Кількість ПР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0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Загальні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Місцеві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Інші ПР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74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%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%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%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639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</a:t>
                      </a:r>
                      <a:r>
                        <a:rPr lang="uk-UA" sz="1400" baseline="0" dirty="0" smtClean="0"/>
                        <a:t>а проти гепатиту В (діти)</a:t>
                      </a:r>
                      <a:endParaRPr lang="uk-U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4</a:t>
                      </a:r>
                      <a:r>
                        <a:rPr lang="uk-UA" sz="1400" dirty="0" smtClean="0"/>
                        <a:t>2916</a:t>
                      </a:r>
                      <a:endParaRPr lang="uk-U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</a:t>
                      </a:r>
                      <a:r>
                        <a:rPr lang="en-US" sz="1400" dirty="0" smtClean="0"/>
                        <a:t>20</a:t>
                      </a:r>
                      <a:r>
                        <a:rPr lang="uk-UA" sz="1400" dirty="0" smtClean="0"/>
                        <a:t>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8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1%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868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</a:t>
                      </a:r>
                      <a:r>
                        <a:rPr lang="uk-UA" sz="1400" baseline="0" dirty="0" smtClean="0"/>
                        <a:t>а проти гепатиту В (дорослі)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9787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0,120%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482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</a:t>
                      </a:r>
                      <a:r>
                        <a:rPr lang="uk-UA" sz="1400" baseline="0" dirty="0" smtClean="0"/>
                        <a:t>а проти гепатиту А і В 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r>
                        <a:rPr lang="uk-UA" sz="1400" dirty="0" smtClean="0"/>
                        <a:t>5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482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Вакцина проти грипу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1148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0,70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1,130%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1,394%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1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Вакцина проти жовтої лихоманки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1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</a:t>
                      </a:r>
                      <a:r>
                        <a:rPr lang="uk-UA" sz="1400" baseline="0" dirty="0" smtClean="0"/>
                        <a:t>а проти папіломавірусу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1748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014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</a:t>
                      </a:r>
                      <a:r>
                        <a:rPr lang="uk-UA" sz="1400" baseline="0" dirty="0" smtClean="0"/>
                        <a:t>а проти ротавірусу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1675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smtClean="0"/>
                        <a:t>0,000%</a:t>
                      </a:r>
                      <a:endParaRPr lang="uk-U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0,12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923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</a:t>
                      </a:r>
                      <a:r>
                        <a:rPr lang="uk-UA" sz="1400" baseline="0" dirty="0" smtClean="0"/>
                        <a:t>а проти сказу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</a:t>
                      </a:r>
                      <a:r>
                        <a:rPr lang="uk-UA" sz="1400" dirty="0" smtClean="0"/>
                        <a:t>9659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</a:t>
                      </a:r>
                      <a:r>
                        <a:rPr lang="en-US" sz="1400" dirty="0" smtClean="0"/>
                        <a:t>2</a:t>
                      </a:r>
                      <a:r>
                        <a:rPr lang="uk-UA" sz="1400" dirty="0" smtClean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342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ІПВ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</a:t>
                      </a:r>
                      <a:r>
                        <a:rPr lang="uk-UA" sz="1400" dirty="0" smtClean="0"/>
                        <a:t>57024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</a:t>
                      </a:r>
                      <a:r>
                        <a:rPr lang="en-US" sz="1400" dirty="0" smtClean="0"/>
                        <a:t>00</a:t>
                      </a:r>
                      <a:r>
                        <a:rPr lang="uk-UA" sz="1400" dirty="0" smtClean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1%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376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КПК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109806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</a:t>
                      </a:r>
                      <a:r>
                        <a:rPr lang="en-US" sz="1400" dirty="0" smtClean="0"/>
                        <a:t>37</a:t>
                      </a:r>
                      <a:r>
                        <a:rPr lang="uk-UA" sz="1400" dirty="0" smtClean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</a:t>
                      </a:r>
                      <a:r>
                        <a:rPr lang="en-US" sz="1400" dirty="0" smtClean="0"/>
                        <a:t>137</a:t>
                      </a:r>
                      <a:r>
                        <a:rPr lang="uk-UA" sz="1400" dirty="0" smtClean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</a:t>
                      </a:r>
                      <a:r>
                        <a:rPr lang="en-US" sz="1400" dirty="0" smtClean="0"/>
                        <a:t>16</a:t>
                      </a:r>
                      <a:r>
                        <a:rPr lang="uk-UA" sz="1400" dirty="0" smtClean="0"/>
                        <a:t>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897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Менінгококова вакцина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777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</a:t>
                      </a:r>
                      <a:r>
                        <a:rPr lang="en-US" sz="1400" dirty="0" smtClean="0"/>
                        <a:t>1</a:t>
                      </a:r>
                      <a:r>
                        <a:rPr lang="uk-UA" sz="1400" dirty="0" smtClean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1,8</a:t>
                      </a:r>
                      <a:r>
                        <a:rPr lang="en-US" sz="1400" dirty="0" smtClean="0"/>
                        <a:t>00</a:t>
                      </a:r>
                      <a:r>
                        <a:rPr lang="uk-UA" sz="1400" dirty="0" smtClean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0821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ОПВ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90511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7972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Пневмококова вакцина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2986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3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,67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</a:t>
                      </a:r>
                      <a:r>
                        <a:rPr lang="en-US" sz="1400" dirty="0" smtClean="0"/>
                        <a:t>000</a:t>
                      </a:r>
                      <a:r>
                        <a:rPr lang="uk-UA" sz="1400" dirty="0" smtClean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7972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АКДП-Н</a:t>
                      </a:r>
                      <a:r>
                        <a:rPr lang="en-US" sz="1400" dirty="0" smtClean="0"/>
                        <a:t>IB</a:t>
                      </a:r>
                      <a:r>
                        <a:rPr lang="uk-UA" sz="1400" dirty="0" smtClean="0"/>
                        <a:t>-геп</a:t>
                      </a:r>
                      <a:r>
                        <a:rPr lang="uk-UA" sz="1400" baseline="0" dirty="0" smtClean="0"/>
                        <a:t> В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31374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,858%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  <a:r>
                        <a:rPr lang="uk-UA" sz="1400" dirty="0" smtClean="0"/>
                        <a:t>,145%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0,335%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Туберкулін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32723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05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29" y="91087"/>
            <a:ext cx="1161288" cy="59131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76649" y="456339"/>
            <a:ext cx="1050324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/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Висновки: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Частота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проявів ПР після застосування вакцин та туберкуліну за звітний період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не перевищувала допустимі межи для різних типів вакцин. </a:t>
            </a:r>
          </a:p>
          <a:p>
            <a:pPr marL="342900" indent="-342900" algn="just">
              <a:buAutoNum type="arabicPeriod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Розподіл проявів ПР після застосування вакцин, туберкуліну за частотою їх виникнення  коливався від рідкісних (менше 0,01%) до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частих (1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% –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10%). </a:t>
            </a:r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Характер або тяжкість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проявів узгоджувалися з наявною інформацією про вакцини та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туберкулін, зазначеної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в інструкції для медичного застосування та/або переліку клінічних проявів ПР після застосування вакцин, туберкуліну, відповідно до Додатку 3 Порядку здійснення фармаконагляду, затвердженого наказом Міністерства охорони здоров’я України від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27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грудня 2006 року № 898, зареєстрованого в Міністерстві юстиції України 29 січня 2007 року за №73/13340 (у редакції наказу Міністерства охорони здоров’я України від 26 вересня 2016 року № 996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42900" indent="-342900" algn="just">
              <a:buFontTx/>
              <a:buAutoNum type="arabicPeriod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звітний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період профіль безпеки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кожного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типу вакцин, туберкуліну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був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прийнятним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endParaRPr lang="uk-UA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96105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Другая 4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0070B8"/>
      </a:accent1>
      <a:accent2>
        <a:srgbClr val="0099A7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4174</TotalTime>
  <Words>681</Words>
  <Application>Microsoft Office PowerPoint</Application>
  <PresentationFormat>Широкоэкранный</PresentationFormat>
  <Paragraphs>182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Ретро</vt:lpstr>
      <vt:lpstr>Зведені дані щодо випадків побічних реакцій після застосування вакцин та туберкуліну  за ІII квартал 2023 року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Державний експертний центр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Садовнича Ольга Олегівна</dc:creator>
  <cp:lastModifiedBy>Васильєва Валерія Анатоліївна</cp:lastModifiedBy>
  <cp:revision>382</cp:revision>
  <cp:lastPrinted>2021-05-12T10:29:43Z</cp:lastPrinted>
  <dcterms:created xsi:type="dcterms:W3CDTF">2017-09-26T09:13:16Z</dcterms:created>
  <dcterms:modified xsi:type="dcterms:W3CDTF">2023-10-31T09:41:45Z</dcterms:modified>
</cp:coreProperties>
</file>