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357" r:id="rId3"/>
    <p:sldId id="360" r:id="rId4"/>
    <p:sldId id="351" r:id="rId5"/>
    <p:sldId id="354" r:id="rId6"/>
    <p:sldId id="359" r:id="rId7"/>
    <p:sldId id="361" r:id="rId8"/>
    <p:sldId id="362" r:id="rId9"/>
    <p:sldId id="363" r:id="rId10"/>
    <p:sldId id="355" r:id="rId11"/>
  </p:sldIdLst>
  <p:sldSz cx="12192000" cy="6858000"/>
  <p:notesSz cx="6797675" cy="9928225"/>
  <p:custShowLst>
    <p:custShow name="Произвольный показ 1" id="0">
      <p:sldLst>
        <p:sld r:id="rId2"/>
        <p:sld r:id="rId5"/>
        <p:sld r:id="rId3"/>
        <p:sld r:id="rId6"/>
        <p:sld r:id="rId7"/>
        <p:sld r:id="rId11"/>
      </p:sldLst>
    </p:custShow>
  </p:custShowLst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8"/>
    <a:srgbClr val="0099A7"/>
    <a:srgbClr val="84C5C9"/>
    <a:srgbClr val="005A64"/>
    <a:srgbClr val="0070B8"/>
    <a:srgbClr val="0033CC"/>
    <a:srgbClr val="BB232E"/>
    <a:srgbClr val="00FFCC"/>
    <a:srgbClr val="FF00FF"/>
    <a:srgbClr val="A6B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BE5E4-987D-4B4E-ADE3-10EB7BE66CBA}" type="datetimeFigureOut">
              <a:rPr lang="uk-UA" smtClean="0"/>
              <a:t>27.05.2024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06F16-3603-45B6-B872-E4EC80BEEF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9645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7B2FA-DCA6-437B-B0BB-C6A2B4040E2D}" type="datetimeFigureOut">
              <a:rPr lang="uk-UA" smtClean="0"/>
              <a:t>27.05.2024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AEEF6-69C6-4D19-BE3A-BB40A82A5F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1247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269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0953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31296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7203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7394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727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984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589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4CF281B-FA5E-4293-941F-17367E194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42260"/>
            <a:ext cx="8606340" cy="1195100"/>
          </a:xfrm>
        </p:spPr>
        <p:txBody>
          <a:bodyPr/>
          <a:lstStyle>
            <a:lvl1pPr marL="0">
              <a:defRPr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391221-8295-48D8-9DFC-AF85639C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BED5C88-56C0-42C0-9021-A810F7DEB3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031" y="318578"/>
            <a:ext cx="1838351" cy="93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251412"/>
      </p:ext>
    </p:extLst>
  </p:cSld>
  <p:clrMapOvr>
    <a:masterClrMapping/>
  </p:clrMapOvr>
  <p:transition spd="slow" advClick="0" advTm="4000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4CF281B-FA5E-4293-941F-17367E194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42260"/>
            <a:ext cx="8606340" cy="1195100"/>
          </a:xfrm>
        </p:spPr>
        <p:txBody>
          <a:bodyPr/>
          <a:lstStyle>
            <a:lvl1pPr marL="0">
              <a:defRPr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391221-8295-48D8-9DFC-AF85639C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BED5C88-56C0-42C0-9021-A810F7DEB3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031" y="318578"/>
            <a:ext cx="1838351" cy="93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203647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4CF281B-FA5E-4293-941F-17367E194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42260"/>
            <a:ext cx="8606340" cy="1195100"/>
          </a:xfrm>
        </p:spPr>
        <p:txBody>
          <a:bodyPr/>
          <a:lstStyle>
            <a:lvl1pPr marL="0">
              <a:defRPr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391221-8295-48D8-9DFC-AF85639C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BED5C88-56C0-42C0-9021-A810F7DEB3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031" y="318578"/>
            <a:ext cx="1838351" cy="93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43633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44AC250-A37D-4FA2-A5D1-2F4A1B91B5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620" y="329211"/>
            <a:ext cx="2169864" cy="1104865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89F2FA0-5080-42F3-8186-8500E043AE22}"/>
              </a:ext>
            </a:extLst>
          </p:cNvPr>
          <p:cNvSpPr/>
          <p:nvPr userDrawn="1"/>
        </p:nvSpPr>
        <p:spPr>
          <a:xfrm>
            <a:off x="9140456" y="0"/>
            <a:ext cx="3051544" cy="1967499"/>
          </a:xfrm>
          <a:prstGeom prst="rect">
            <a:avLst/>
          </a:prstGeom>
          <a:solidFill>
            <a:schemeClr val="bg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698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4CF281B-FA5E-4293-941F-17367E194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42260"/>
            <a:ext cx="8606340" cy="1195100"/>
          </a:xfrm>
        </p:spPr>
        <p:txBody>
          <a:bodyPr/>
          <a:lstStyle>
            <a:lvl1pPr marL="0">
              <a:defRPr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391221-8295-48D8-9DFC-AF85639C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BED5C88-56C0-42C0-9021-A810F7DEB3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031" y="318578"/>
            <a:ext cx="1838351" cy="93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1080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5986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5/27/2024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5433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2567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A4E84C2-526D-4447-86BC-BD03E86EB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282" t="22777" r="14765" b="40387"/>
          <a:stretch/>
        </p:blipFill>
        <p:spPr>
          <a:xfrm>
            <a:off x="7115175" y="5508563"/>
            <a:ext cx="5076825" cy="1349437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8389ED4-E467-4FD2-AAB0-32AF8D2CE053}"/>
              </a:ext>
            </a:extLst>
          </p:cNvPr>
          <p:cNvSpPr/>
          <p:nvPr userDrawn="1"/>
        </p:nvSpPr>
        <p:spPr>
          <a:xfrm>
            <a:off x="0" y="5508563"/>
            <a:ext cx="7286625" cy="1349437"/>
          </a:xfrm>
          <a:prstGeom prst="rect">
            <a:avLst/>
          </a:prstGeom>
          <a:solidFill>
            <a:srgbClr val="84C5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817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368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27.05.2024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89F3B0C-18E6-41EA-B3E5-15DDA83206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196" y="277368"/>
            <a:ext cx="1161288" cy="59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777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3076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116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  <p:sldLayoutId id="2147484061" r:id="rId12"/>
    <p:sldLayoutId id="2147484062" r:id="rId13"/>
    <p:sldLayoutId id="2147484063" r:id="rId14"/>
    <p:sldLayoutId id="2147484064" r:id="rId15"/>
    <p:sldLayoutId id="2147484065" r:id="rId16"/>
    <p:sldLayoutId id="2147484069" r:id="rId17"/>
    <p:sldLayoutId id="2147483931" r:id="rId18"/>
    <p:sldLayoutId id="2147483934" r:id="rId19"/>
    <p:sldLayoutId id="2147483935" r:id="rId20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kv@dec.gov.ua" TargetMode="External"/><Relationship Id="rId2" Type="http://schemas.openxmlformats.org/officeDocument/2006/relationships/hyperlink" Target="mailto:rm@dec.gov.u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rldefense.com/v3/__https:/www.dec.gov.ua/news/shhodo-organizacziyi-vedennya-dogovirnoyi-roboty-pid-chas-voyennogo-stanu/__;!!N3hqHg43uw!qXrAopO8YqcmecDy-yZCPbpS4X4wKByfgHvdL9CydWiJ4FTodlanebhtqZGewJ0WEyNJV7ddt0LdOozYj0V_rGXPZqGEZSla$" TargetMode="External"/><Relationship Id="rId4" Type="http://schemas.openxmlformats.org/officeDocument/2006/relationships/hyperlink" Target="mailto:contract@dec.gov.u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097280" y="2398441"/>
            <a:ext cx="10058400" cy="32011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 </a:t>
            </a:r>
            <a: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РОБОТУ </a:t>
            </a:r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СЕРВІСНОГО ЦЕНТРУ </a:t>
            </a:r>
            <a:b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ДЕРЖАВНОГО </a:t>
            </a:r>
            <a: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ЕКСПЕРТНОГО</a:t>
            </a:r>
            <a:r>
              <a:rPr lang="en-US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ЦЕНТРУ </a:t>
            </a:r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 smtClean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МОЗ </a:t>
            </a:r>
            <a:r>
              <a:rPr lang="ru-RU" sz="4000" b="1" dirty="0">
                <a:solidFill>
                  <a:srgbClr val="0071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УКРАЇНИ</a:t>
            </a:r>
            <a:endParaRPr lang="uk-UA" sz="6600" b="1" dirty="0">
              <a:solidFill>
                <a:srgbClr val="0071B8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88D56F7-406D-4EBA-AD4D-0C27C1BC860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1" t="17974" r="10188" b="17661"/>
          <a:stretch/>
        </p:blipFill>
        <p:spPr>
          <a:xfrm>
            <a:off x="8813074" y="278674"/>
            <a:ext cx="3196046" cy="140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9141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7147" y="431799"/>
            <a:ext cx="8606340" cy="704427"/>
          </a:xfrm>
        </p:spPr>
        <p:txBody>
          <a:bodyPr>
            <a:normAutofit fontScale="90000"/>
          </a:bodyPr>
          <a:lstStyle/>
          <a:p>
            <a:r>
              <a:rPr lang="uk-UA" sz="4400" dirty="0" smtClean="0">
                <a:solidFill>
                  <a:srgbClr val="0071B8"/>
                </a:solidFill>
              </a:rPr>
              <a:t>різне</a:t>
            </a:r>
            <a:endParaRPr lang="uk-UA" sz="4400" dirty="0">
              <a:solidFill>
                <a:srgbClr val="0071B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Щодня </a:t>
            </a:r>
            <a:r>
              <a:rPr lang="uk-UA" dirty="0" err="1" smtClean="0">
                <a:solidFill>
                  <a:schemeClr val="tx1"/>
                </a:solidFill>
              </a:rPr>
              <a:t>оновлювана</a:t>
            </a:r>
            <a:r>
              <a:rPr lang="uk-UA" dirty="0" smtClean="0">
                <a:solidFill>
                  <a:schemeClr val="tx1"/>
                </a:solidFill>
              </a:rPr>
              <a:t> інформація про направлення МОЗ  розміщена в «Меню заявника» у файлі, формат якого передбачає функцію пошуку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В </a:t>
            </a:r>
            <a:r>
              <a:rPr lang="uk-UA" dirty="0">
                <a:solidFill>
                  <a:schemeClr val="tx1"/>
                </a:solidFill>
              </a:rPr>
              <a:t>інформаційній системі «Візуалізація </a:t>
            </a:r>
            <a:r>
              <a:rPr lang="uk-UA" dirty="0" smtClean="0">
                <a:solidFill>
                  <a:schemeClr val="tx1"/>
                </a:solidFill>
              </a:rPr>
              <a:t>2.0» -  відображена інформація стосовно проходження матеріалів лікарського засобу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Електронні версії інструкції для медичного застосування будуть приймаються електронною поштою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instruction@dec.gov.ua</a:t>
            </a:r>
            <a:r>
              <a:rPr lang="uk-UA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30507054"/>
      </p:ext>
    </p:extLst>
  </p:cSld>
  <p:clrMapOvr>
    <a:masterClrMapping/>
  </p:clrMapOvr>
  <p:transition spd="slow" advClick="0" advTm="4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77333" y="1105988"/>
            <a:ext cx="9067557" cy="541673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СЕРВІСНИЙ ЦЕНТР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Здійснює прийом та видачу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документів стосовно матеріалів реєстраційних досьє на лікарські засоби, що подані на державну реєстрацію (перереєстрацію), а також експертизи матеріалів про внесення змін до реєстраційних матеріалів протягом дії реєстраційного посвідчення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документів про проходження та експертизу матеріалів клінічних випробувань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здійснює передачу вхідних документів до структурних підрозділів ДЕЦ в найкоротші терміни.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Прийом та видачу документів ведуть оператори,  через електронну чергу. В середньому заявник очікує в черзі до оператора  3-5 хв. Прийом документів оператором в одного заявника триває від 5 хв до 1 години, залежно від типу і кількості документів, які подаються. </a:t>
            </a:r>
          </a:p>
          <a:p>
            <a:pPr algn="just"/>
            <a:endParaRPr lang="uk-UA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  Сервісного центру  - надати заявникам якісні послуги максимально прозоро і на рівних умовах.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 вимог щодо якості оформлення документів, які подає заявник до ДЕЦ.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uk-UA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948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09897" y="558653"/>
            <a:ext cx="8786949" cy="5269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Для покращення сервісу обслуговування передбачено: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000" b="1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Термінал</a:t>
            </a:r>
            <a:endParaRPr lang="en-US" sz="14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вході встановлено інформаційний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термінал електронної черги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реєстрації відвідувачів. Перш ніж отримати необхідну послугу, відвідувач вибирає на сенсорному терміналі відповідний пункт меню, реєструється в черзі та отримує талон з номером черги. Отримавши талон, клієнт очікує своєї черги, спостерігаючи за інформаційними табло електронної черги, на яких відображена інформація про поточного клієнта та номер обслуговуючого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оператора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Відвідувач підходить до вікна обслуговування, коли на центральному табло електронної черги з'являється його реєстраційний номер із зазначенням номера обслуговуючого оператора.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Кімната технічної підтримки заявника</a:t>
            </a:r>
            <a:endParaRPr lang="en-US" sz="1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В кімнаті технічної підтримки можна скористатися такими технічними засобами: персональним комп'ютером, ксероксом.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    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Візочки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Якщо документи містять велику кількість матеріалів (папок), відвідувачі можуть скористатися  візочками для  їх переміщення.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683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6914" y="548640"/>
            <a:ext cx="7628709" cy="836023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2">
                    <a:lumMod val="75000"/>
                  </a:schemeClr>
                </a:solidFill>
              </a:rPr>
              <a:t>Оформлення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uk-UA" sz="3200" dirty="0" smtClean="0">
                <a:solidFill>
                  <a:schemeClr val="accent2">
                    <a:lumMod val="75000"/>
                  </a:schemeClr>
                </a:solidFill>
              </a:rPr>
              <a:t>документів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09600" y="1384663"/>
            <a:ext cx="10546080" cy="5059679"/>
          </a:xfrm>
        </p:spPr>
        <p:txBody>
          <a:bodyPr>
            <a:noAutofit/>
          </a:bodyPr>
          <a:lstStyle/>
          <a:p>
            <a:endPara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Сервісний центр приймає документи в  паперовому та в електронному вигляді.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швидкого та якісного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опрацювання 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вхідних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листів, 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приймаються разом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супровід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листом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 (реєстраційних матеріалів, клінічних досліджень) передбачає нумерацію аркушів у справі.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Аркуші нумеруються арабськими цифрами валовою нумерацією у правому верхньому кутку чорним м’яким олівцем або механічним нумератором. Справи, що складаються з декількох томів нумеруються у кожному томі окремо. </a:t>
            </a:r>
            <a:endParaRPr lang="uk-UA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Кожний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справи рекомендується складати 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більше 250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аркушів. </a:t>
            </a:r>
            <a:endParaRPr lang="uk-UA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разі перевищення кількості 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сторінок: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uk-UA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томі повинно бути достатньо місця для долучення додаткових документів, вільного перегляду, зручного архівування. В будь якому випадку аркуші мають бути надійно зафіксовані в томі.  </a:t>
            </a:r>
            <a:endParaRPr lang="en-US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4543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27611"/>
          </a:xfrm>
        </p:spPr>
        <p:txBody>
          <a:bodyPr>
            <a:noAutofit/>
          </a:bodyPr>
          <a:lstStyle/>
          <a:p>
            <a:pPr algn="ctr"/>
            <a:r>
              <a:rPr lang="uk-UA" sz="28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Електронні адреси для подачі документів в електронній формі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</a:br>
            <a:endParaRPr lang="en-US" sz="2800" dirty="0">
              <a:solidFill>
                <a:schemeClr val="accent2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616772"/>
              </p:ext>
            </p:extLst>
          </p:nvPr>
        </p:nvGraphicFramePr>
        <p:xfrm>
          <a:off x="487681" y="1706880"/>
          <a:ext cx="10389326" cy="5560378"/>
        </p:xfrm>
        <a:graphic>
          <a:graphicData uri="http://schemas.openxmlformats.org/drawingml/2006/table">
            <a:tbl>
              <a:tblPr firstRow="1" firstCol="1" bandRow="1"/>
              <a:tblGrid>
                <a:gridCol w="4072050">
                  <a:extLst>
                    <a:ext uri="{9D8B030D-6E8A-4147-A177-3AD203B41FA5}">
                      <a16:colId xmlns:a16="http://schemas.microsoft.com/office/drawing/2014/main" val="3409523370"/>
                    </a:ext>
                  </a:extLst>
                </a:gridCol>
                <a:gridCol w="3935133">
                  <a:extLst>
                    <a:ext uri="{9D8B030D-6E8A-4147-A177-3AD203B41FA5}">
                      <a16:colId xmlns:a16="http://schemas.microsoft.com/office/drawing/2014/main" val="2814700703"/>
                    </a:ext>
                  </a:extLst>
                </a:gridCol>
                <a:gridCol w="2382143">
                  <a:extLst>
                    <a:ext uri="{9D8B030D-6E8A-4147-A177-3AD203B41FA5}">
                      <a16:colId xmlns:a16="http://schemas.microsoft.com/office/drawing/2014/main" val="567277869"/>
                    </a:ext>
                  </a:extLst>
                </a:gridCol>
              </a:tblGrid>
              <a:tr h="4963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900" b="1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inheri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inheri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inheri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rm@dec.gov.ua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1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inheri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3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inheri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kv@dec.gov.ua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200" b="1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hlinkClick r:id="rId4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contract@dec.gov.ua</a:t>
                      </a:r>
                      <a:endParaRPr lang="en-US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147796"/>
                  </a:ext>
                </a:extLst>
              </a:tr>
              <a:tr h="3975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Реєстраційна форма лікарського засобу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Матеріали реєстраційного </a:t>
                      </a: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досьє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(комплект документів, що подаються для державної реєстрації, перереєстрації, внесення змін,   екстреної реєстрації)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Додаткові/доопрацьовані матеріали до реєстраційного </a:t>
                      </a: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досьє,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також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сертифікат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GMP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сертифікат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відповідності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вимогам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належної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виробничої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практики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висновок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щодо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підтвердження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відповідності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вимогам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належної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виробничої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практики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з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супровідним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листом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endParaRPr lang="uk-UA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Відповідь на зауваження (форма 10, 16)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ВАЖЛИВО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Відповідь на зауваження 2ф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надсилати на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</a:t>
                      </a:r>
                      <a:r>
                        <a:rPr lang="ru-RU" sz="16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@</a:t>
                      </a:r>
                      <a:r>
                        <a:rPr lang="en-US" sz="1600" b="1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</a:t>
                      </a:r>
                      <a:r>
                        <a:rPr lang="ru-RU" sz="16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600" b="1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</a:t>
                      </a:r>
                      <a:r>
                        <a:rPr lang="ru-RU" sz="16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6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uk-UA" sz="16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Матеріали клінічного дослідження  </a:t>
                      </a:r>
                      <a:r>
                        <a:rPr lang="uk-UA" sz="1400" dirty="0">
                          <a:solidFill>
                            <a:srgbClr val="464646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відповідно до Порядку проведення клінічних випробувань лікарських засобів та експертизи матеріалів клінічних випробувань, затвердженого наказом МОЗ України від 23.09.2009 № 690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 Матеріали суттєвої поправки  </a:t>
                      </a:r>
                      <a:r>
                        <a:rPr lang="uk-UA" sz="1400" dirty="0">
                          <a:solidFill>
                            <a:srgbClr val="464646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відповідно до Порядку проведення клінічних випробувань лікарських засобів та експертизи матеріалів клінічних випробувань, затвердженого наказом МОЗ України від 23.09.2009 № 690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-Додаткові матеріали,  відповіді на зауваження клінічних випробувань та суттєвих поправок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Д</a:t>
                      </a:r>
                      <a:r>
                        <a:rPr lang="ru-RU" sz="140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оговори, </a:t>
                      </a:r>
                      <a:r>
                        <a:rPr lang="ru-RU" sz="1400" dirty="0" err="1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додаткові</a:t>
                      </a:r>
                      <a:r>
                        <a:rPr lang="ru-RU" sz="140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угоди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посиланням нижче викладені всі вимоги, ознайомтесь будь ласка: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u="sng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Щодо організації ведення договірної роботи під час воєнного стану (dec.gov.ua)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95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8106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57140" y="243838"/>
            <a:ext cx="8596668" cy="1018903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71B8"/>
                </a:solidFill>
                <a:cs typeface="Times New Roman" panose="02020603050405020304" pitchFamily="18" charset="0"/>
              </a:rPr>
              <a:t>Прийом</a:t>
            </a:r>
            <a:br>
              <a:rPr lang="uk-UA" dirty="0" smtClean="0">
                <a:solidFill>
                  <a:srgbClr val="0071B8"/>
                </a:solidFill>
                <a:cs typeface="Times New Roman" panose="02020603050405020304" pitchFamily="18" charset="0"/>
              </a:rPr>
            </a:br>
            <a:r>
              <a:rPr lang="uk-UA" dirty="0">
                <a:solidFill>
                  <a:srgbClr val="0071B8"/>
                </a:solidFill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0071B8"/>
                </a:solidFill>
                <a:cs typeface="Times New Roman" panose="02020603050405020304" pitchFamily="18" charset="0"/>
              </a:rPr>
              <a:t>    </a:t>
            </a:r>
            <a:r>
              <a:rPr lang="en-US" dirty="0">
                <a:solidFill>
                  <a:srgbClr val="0071B8"/>
                </a:solidFill>
                <a:cs typeface="Times New Roman" panose="02020603050405020304" pitchFamily="18" charset="0"/>
              </a:rPr>
              <a:t>Check-list</a:t>
            </a:r>
            <a:r>
              <a:rPr lang="uk-UA" dirty="0" smtClean="0">
                <a:solidFill>
                  <a:srgbClr val="0071B8"/>
                </a:solidFill>
                <a:cs typeface="Times New Roman" panose="02020603050405020304" pitchFamily="18" charset="0"/>
              </a:rPr>
              <a:t>                    </a:t>
            </a:r>
            <a:r>
              <a:rPr lang="en-US" dirty="0" smtClean="0">
                <a:solidFill>
                  <a:srgbClr val="0071B8"/>
                </a:solidFill>
                <a:cs typeface="Times New Roman" panose="02020603050405020304" pitchFamily="18" charset="0"/>
              </a:rPr>
              <a:t>Non Check-list</a:t>
            </a:r>
            <a:r>
              <a:rPr lang="uk-UA" dirty="0" smtClean="0">
                <a:solidFill>
                  <a:srgbClr val="0071B8"/>
                </a:solidFill>
                <a:cs typeface="Times New Roman" panose="02020603050405020304" pitchFamily="18" charset="0"/>
              </a:rPr>
              <a:t> </a:t>
            </a: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677334" y="1689462"/>
            <a:ext cx="3973043" cy="5016137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uk-UA" dirty="0"/>
              <a:t>Реєстраційна форма лікарського засобу</a:t>
            </a:r>
            <a:endParaRPr lang="en-US" dirty="0"/>
          </a:p>
          <a:p>
            <a:pPr lvl="0" algn="just"/>
            <a:r>
              <a:rPr lang="uk-UA" dirty="0"/>
              <a:t>Матеріали реєстраційного досьє</a:t>
            </a:r>
            <a:endParaRPr lang="en-US" dirty="0"/>
          </a:p>
          <a:p>
            <a:pPr lvl="0" algn="just"/>
            <a:r>
              <a:rPr lang="uk-UA" dirty="0"/>
              <a:t>Додаткові матеріали, відповідь на зауваження, інструкція на л/з</a:t>
            </a:r>
            <a:endParaRPr lang="en-US" dirty="0"/>
          </a:p>
          <a:p>
            <a:pPr lvl="0" algn="just"/>
            <a:r>
              <a:rPr lang="uk-UA" dirty="0"/>
              <a:t>Матеріали клінічного випробування</a:t>
            </a:r>
            <a:endParaRPr lang="en-US" dirty="0"/>
          </a:p>
          <a:p>
            <a:pPr lvl="0" algn="just"/>
            <a:r>
              <a:rPr lang="uk-UA" dirty="0"/>
              <a:t>Матеріали суттєвої поправки</a:t>
            </a:r>
            <a:endParaRPr lang="en-US" dirty="0"/>
          </a:p>
          <a:p>
            <a:pPr lvl="0" algn="just"/>
            <a:r>
              <a:rPr lang="uk-UA" dirty="0"/>
              <a:t>Додаткові матеріали, відповідь на зауваження при клінічних випробуваннях та суттєвих поправках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5486400" y="1445623"/>
            <a:ext cx="4328160" cy="5259976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uk-UA" dirty="0"/>
              <a:t>Звіти з безпеки лікарського засобу.</a:t>
            </a:r>
          </a:p>
          <a:p>
            <a:pPr lvl="0" algn="just"/>
            <a:r>
              <a:rPr lang="uk-UA" dirty="0"/>
              <a:t>Повідомлення про побічну реакцію при застосуванні лікарських засобів.</a:t>
            </a:r>
          </a:p>
          <a:p>
            <a:pPr lvl="0" algn="just"/>
            <a:r>
              <a:rPr lang="uk-UA" dirty="0"/>
              <a:t>Звіт клінічного випробовування.</a:t>
            </a:r>
          </a:p>
          <a:p>
            <a:pPr lvl="0" algn="just"/>
            <a:r>
              <a:rPr lang="uk-UA" dirty="0"/>
              <a:t>Повідомлення про початок/завершення клінічного випробовування.</a:t>
            </a:r>
          </a:p>
          <a:p>
            <a:pPr lvl="0" algn="just"/>
            <a:r>
              <a:rPr lang="uk-UA" dirty="0"/>
              <a:t>Повідомлення про побічну реакцію при клінічних випробуваннях лікарських засобів.</a:t>
            </a:r>
          </a:p>
          <a:p>
            <a:pPr lvl="0" algn="just"/>
            <a:r>
              <a:rPr lang="uk-UA" dirty="0"/>
              <a:t>Гарантійні листи ( подовження строку подання  матеріалів,  оплати рахунка).</a:t>
            </a:r>
          </a:p>
          <a:p>
            <a:pPr lvl="0" algn="just"/>
            <a:r>
              <a:rPr lang="uk-UA" dirty="0"/>
              <a:t>Уточнення до реєстраційної форми.</a:t>
            </a:r>
          </a:p>
          <a:p>
            <a:pPr lvl="0" algn="just"/>
            <a:r>
              <a:rPr lang="uk-UA" dirty="0" smtClean="0"/>
              <a:t>Лист </a:t>
            </a:r>
            <a:r>
              <a:rPr lang="uk-UA" dirty="0"/>
              <a:t>про зняття з розгляду заяви про реєстрацію  (перереєстрацію), внесення змін до реєстраційних матеріалів.</a:t>
            </a:r>
          </a:p>
          <a:p>
            <a:pPr lvl="0" algn="just"/>
            <a:r>
              <a:rPr lang="uk-UA" dirty="0"/>
              <a:t>Підтвердження оплати щодо державного збору. </a:t>
            </a:r>
          </a:p>
          <a:p>
            <a:pPr lvl="0" algn="just"/>
            <a:r>
              <a:rPr lang="uk-UA" dirty="0" smtClean="0"/>
              <a:t>Лист </a:t>
            </a:r>
            <a:r>
              <a:rPr lang="uk-UA" dirty="0"/>
              <a:t>про доступ до системи візуалізації.</a:t>
            </a:r>
          </a:p>
          <a:p>
            <a:pPr lvl="0" algn="just"/>
            <a:r>
              <a:rPr lang="uk-UA" dirty="0"/>
              <a:t>Листи щодо надання інформації щодо етапів проходження реєстраційних матеріалів</a:t>
            </a:r>
          </a:p>
          <a:p>
            <a:pPr lvl="0" algn="just"/>
            <a:r>
              <a:rPr lang="uk-UA" dirty="0"/>
              <a:t>Інше.</a:t>
            </a:r>
          </a:p>
          <a:p>
            <a:pPr marL="0" indent="0"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При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потребі відмітка про отримання проставляється штампом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845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4800" y="296091"/>
            <a:ext cx="9396549" cy="783772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chemeClr val="accent2">
                    <a:lumMod val="75000"/>
                  </a:schemeClr>
                </a:solidFill>
              </a:rPr>
              <a:t>Причини відмови у прийнятті реєстраційних матеріалів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47003" y="949235"/>
            <a:ext cx="8596668" cy="564315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uk-UA" b="1" dirty="0" smtClean="0"/>
              <a:t>РЕЄСТРАЦІЙНА ФОРМ</a:t>
            </a:r>
            <a:r>
              <a:rPr lang="ru-RU" b="1" dirty="0"/>
              <a:t>А</a:t>
            </a:r>
            <a:r>
              <a:rPr lang="uk-UA" dirty="0"/>
              <a:t> </a:t>
            </a:r>
            <a:r>
              <a:rPr lang="uk-UA" dirty="0" smtClean="0"/>
              <a:t>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uk-UA" dirty="0" smtClean="0"/>
              <a:t>Відсутній лист-направлення з МОЗ України  </a:t>
            </a:r>
            <a:r>
              <a:rPr lang="uk-UA" dirty="0"/>
              <a:t>за процедурою </a:t>
            </a:r>
            <a:r>
              <a:rPr lang="uk-UA" dirty="0" smtClean="0"/>
              <a:t>реєстрація, перереєстрація,  внесення </a:t>
            </a:r>
            <a:r>
              <a:rPr lang="uk-UA" dirty="0"/>
              <a:t>змін  </a:t>
            </a:r>
            <a:r>
              <a:rPr lang="uk-UA" dirty="0" smtClean="0"/>
              <a:t> на  </a:t>
            </a:r>
            <a:r>
              <a:rPr lang="uk-UA" dirty="0"/>
              <a:t>лікарський засіб</a:t>
            </a:r>
            <a:endParaRPr lang="en-US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uk-UA" dirty="0"/>
              <a:t>Т</a:t>
            </a:r>
            <a:r>
              <a:rPr lang="uk-UA" dirty="0" smtClean="0"/>
              <a:t>ермін </a:t>
            </a:r>
            <a:r>
              <a:rPr lang="uk-UA" dirty="0"/>
              <a:t>дії листа-направлення МОЗ вичерпано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В</a:t>
            </a:r>
            <a:r>
              <a:rPr lang="uk-UA" dirty="0" err="1" smtClean="0"/>
              <a:t>ідсутні</a:t>
            </a:r>
            <a:r>
              <a:rPr lang="uk-UA" dirty="0" smtClean="0"/>
              <a:t> печатка</a:t>
            </a:r>
            <a:r>
              <a:rPr lang="uk-UA" dirty="0"/>
              <a:t>, підпис, нумерація </a:t>
            </a:r>
            <a:r>
              <a:rPr lang="uk-UA" dirty="0" smtClean="0"/>
              <a:t>аркушів у додатках</a:t>
            </a:r>
          </a:p>
          <a:p>
            <a:pPr marL="0" indent="0">
              <a:buNone/>
            </a:pPr>
            <a:endParaRPr lang="uk-UA" b="1" dirty="0" smtClean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МАТЕРІАЛИ </a:t>
            </a:r>
            <a:r>
              <a:rPr lang="uk-UA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РЕЄСТРАЦІЙНОГО ДОСЬЄ</a:t>
            </a:r>
            <a:endParaRPr lang="en-US" sz="1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Немає оплати </a:t>
            </a:r>
            <a:r>
              <a:rPr lang="uk-UA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рахунку вартості експертних робіт та державного збору (за необхідності</a:t>
            </a:r>
            <a:r>
              <a:rPr lang="uk-UA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Термін </a:t>
            </a:r>
            <a:r>
              <a:rPr lang="uk-UA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дії листа-направлення МОЗ та /або листа (одноразово) з обґрунтуванням строку відстрочення їх надання (не більше ніж 20 робочих днів) вичерпано</a:t>
            </a:r>
            <a:r>
              <a:rPr lang="uk-UA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 smtClean="0"/>
              <a:t>Інформація зазначена в супровідному листі не відповідає наданим матеріалам</a:t>
            </a:r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 smtClean="0"/>
              <a:t>Відсутня нумерація аркушів у правому верхньому куті</a:t>
            </a:r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 smtClean="0"/>
              <a:t>Не вказано вихідний номер та дата зауваження ДЕЦ</a:t>
            </a:r>
          </a:p>
          <a:p>
            <a:pPr marL="342900" lvl="3" indent="-3429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342900" lvl="3" indent="-342900">
              <a:buFont typeface="Wingdings" panose="05000000000000000000" pitchFamily="2" charset="2"/>
              <a:buChar char="q"/>
            </a:pPr>
            <a:endParaRPr lang="uk-UA" sz="1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5058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052" y="527259"/>
            <a:ext cx="9022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>
                <a:solidFill>
                  <a:schemeClr val="accent2">
                    <a:lumMod val="75000"/>
                  </a:schemeClr>
                </a:solidFill>
              </a:rPr>
              <a:t>Причини відмови у прийнятті </a:t>
            </a:r>
            <a:r>
              <a:rPr lang="uk-UA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3200" dirty="0">
                <a:solidFill>
                  <a:schemeClr val="accent2">
                    <a:lumMod val="75000"/>
                  </a:schemeClr>
                </a:solidFill>
              </a:rPr>
              <a:t>матеріалів</a:t>
            </a:r>
            <a:endParaRPr lang="en-US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69758" y="1646783"/>
            <a:ext cx="8596668" cy="45101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b="1" dirty="0" smtClean="0"/>
              <a:t>Клінічні випробування, суттєві поправки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/>
              <a:t>Відсутній лист-направлення з МОЗ </a:t>
            </a:r>
            <a:r>
              <a:rPr lang="uk-UA" dirty="0" smtClean="0"/>
              <a:t>України за процедурою клінічні випробування, суттєві поправки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Немає оплати рахунку вартості експертних робіт </a:t>
            </a:r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Термін дії листа-направлення МОЗ </a:t>
            </a:r>
            <a:r>
              <a:rPr lang="uk-UA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України вичерпано</a:t>
            </a:r>
            <a:endParaRPr lang="uk-UA" sz="18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/>
              <a:t>Інформація зазначена в супровідному листі не відповідає наданим </a:t>
            </a:r>
            <a:r>
              <a:rPr lang="uk-UA" sz="1800" dirty="0" smtClean="0"/>
              <a:t>матеріалам</a:t>
            </a:r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 smtClean="0"/>
              <a:t>Відсутність електронного носія</a:t>
            </a:r>
            <a:endParaRPr lang="uk-UA" sz="1800" dirty="0"/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/>
              <a:t>Відсутня нумерація аркушів у правому верхньому куті</a:t>
            </a:r>
          </a:p>
          <a:p>
            <a:pPr marL="342900" lvl="3" indent="-342900">
              <a:buFont typeface="Wingdings" panose="05000000000000000000" pitchFamily="2" charset="2"/>
              <a:buChar char="q"/>
            </a:pPr>
            <a:r>
              <a:rPr lang="uk-UA" sz="1800" dirty="0"/>
              <a:t>Не вказано вихідний номер та дата зауваження ДЕЦ</a:t>
            </a:r>
          </a:p>
          <a:p>
            <a:pPr>
              <a:buFont typeface="Wingdings" panose="05000000000000000000" pitchFamily="2" charset="2"/>
              <a:buChar char="q"/>
            </a:pPr>
            <a:endParaRPr lang="uk-UA" dirty="0" smtClean="0"/>
          </a:p>
          <a:p>
            <a:pPr>
              <a:buFont typeface="Wingdings" panose="05000000000000000000" pitchFamily="2" charset="2"/>
              <a:buChar char="q"/>
            </a:pPr>
            <a:endParaRPr lang="uk-UA" dirty="0" smtClean="0"/>
          </a:p>
          <a:p>
            <a:pPr>
              <a:buFont typeface="Wingdings" panose="05000000000000000000" pitchFamily="2" charset="2"/>
              <a:buChar char="q"/>
            </a:pPr>
            <a:endParaRPr lang="uk-UA" dirty="0" smtClean="0"/>
          </a:p>
          <a:p>
            <a:pPr>
              <a:buFont typeface="Wingdings" panose="05000000000000000000" pitchFamily="2" charset="2"/>
              <a:buChar char="q"/>
            </a:pPr>
            <a:endParaRPr lang="uk-UA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635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Отримання вихідної кореспонденції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46217"/>
            <a:ext cx="8596668" cy="4195145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Отримати  оригінал  документа, на другому примірнику поставити свій підпис та дату  отримання документа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71948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5321</TotalTime>
  <Words>1008</Words>
  <Application>Microsoft Office PowerPoint</Application>
  <PresentationFormat>Широкоэкранный</PresentationFormat>
  <Paragraphs>119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  <vt:variant>
        <vt:lpstr>Произвольные показы</vt:lpstr>
      </vt:variant>
      <vt:variant>
        <vt:i4>1</vt:i4>
      </vt:variant>
    </vt:vector>
  </HeadingPairs>
  <TitlesOfParts>
    <vt:vector size="21" baseType="lpstr">
      <vt:lpstr>Arial</vt:lpstr>
      <vt:lpstr>Calibri</vt:lpstr>
      <vt:lpstr>inherit</vt:lpstr>
      <vt:lpstr>Symbol</vt:lpstr>
      <vt:lpstr>Times New Roman</vt:lpstr>
      <vt:lpstr>Trebuchet MS</vt:lpstr>
      <vt:lpstr>Verdana</vt:lpstr>
      <vt:lpstr>Wingdings</vt:lpstr>
      <vt:lpstr>Wingdings 3</vt:lpstr>
      <vt:lpstr>Аспект</vt:lpstr>
      <vt:lpstr>   ПРО РОБОТУ   СЕРВІСНОГО ЦЕНТРУ   ДЕРЖАВНОГО ЕКСПЕРТНОГО ЦЕНТРУ   МОЗ УКРАЇНИ</vt:lpstr>
      <vt:lpstr>Презентация PowerPoint</vt:lpstr>
      <vt:lpstr>Презентация PowerPoint</vt:lpstr>
      <vt:lpstr>Оформлення  документів</vt:lpstr>
      <vt:lpstr>Електронні адреси для подачі документів в електронній формі </vt:lpstr>
      <vt:lpstr>Прийом      Check-list                    Non Check-list </vt:lpstr>
      <vt:lpstr>Причини відмови у прийнятті реєстраційних матеріалів</vt:lpstr>
      <vt:lpstr>Презентация PowerPoint</vt:lpstr>
      <vt:lpstr>Отримання вихідної кореспонденції</vt:lpstr>
      <vt:lpstr>різне</vt:lpstr>
      <vt:lpstr>Произвольный показ 1</vt:lpstr>
    </vt:vector>
  </TitlesOfParts>
  <Company>Державний експертний центр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Садовнича Ольга Олегівна</dc:creator>
  <cp:lastModifiedBy>Сікало Ірина Вікторівна</cp:lastModifiedBy>
  <cp:revision>286</cp:revision>
  <cp:lastPrinted>2019-02-26T11:00:51Z</cp:lastPrinted>
  <dcterms:created xsi:type="dcterms:W3CDTF">2017-09-26T09:13:16Z</dcterms:created>
  <dcterms:modified xsi:type="dcterms:W3CDTF">2024-05-27T06:36:13Z</dcterms:modified>
</cp:coreProperties>
</file>